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Lst>
  <p:sldSz cy="5143500" cx="9144000"/>
  <p:notesSz cx="6858000" cy="9144000"/>
  <p:embeddedFontLst>
    <p:embeddedFont>
      <p:font typeface="Roboto Slab"/>
      <p:regular r:id="rId32"/>
      <p:bold r:id="rId33"/>
    </p:embeddedFont>
    <p:embeddedFont>
      <p:font typeface="Proxima Nova Semibold"/>
      <p:regular r:id="rId34"/>
      <p:bold r:id="rId35"/>
      <p:boldItalic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AA9B364-5A27-4B13-90D0-58A633D971AB}">
  <a:tblStyle styleId="{3AA9B364-5A27-4B13-90D0-58A633D971AB}"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RobotoSlab-bold.fntdata"/><Relationship Id="rId10" Type="http://schemas.openxmlformats.org/officeDocument/2006/relationships/slide" Target="slides/slide4.xml"/><Relationship Id="rId32" Type="http://schemas.openxmlformats.org/officeDocument/2006/relationships/font" Target="fonts/RobotoSlab-regular.fntdata"/><Relationship Id="rId13" Type="http://schemas.openxmlformats.org/officeDocument/2006/relationships/slide" Target="slides/slide7.xml"/><Relationship Id="rId35" Type="http://schemas.openxmlformats.org/officeDocument/2006/relationships/font" Target="fonts/ProximaNovaSemibold-bold.fntdata"/><Relationship Id="rId12" Type="http://schemas.openxmlformats.org/officeDocument/2006/relationships/slide" Target="slides/slide6.xml"/><Relationship Id="rId34" Type="http://schemas.openxmlformats.org/officeDocument/2006/relationships/font" Target="fonts/ProximaNovaSemibold-regular.fntdata"/><Relationship Id="rId15" Type="http://schemas.openxmlformats.org/officeDocument/2006/relationships/slide" Target="slides/slide9.xml"/><Relationship Id="rId37" Type="http://schemas.openxmlformats.org/officeDocument/2006/relationships/font" Target="fonts/OpenSans-regular.fntdata"/><Relationship Id="rId14" Type="http://schemas.openxmlformats.org/officeDocument/2006/relationships/slide" Target="slides/slide8.xml"/><Relationship Id="rId36" Type="http://schemas.openxmlformats.org/officeDocument/2006/relationships/font" Target="fonts/ProximaNovaSemibold-boldItalic.fntdata"/><Relationship Id="rId17" Type="http://schemas.openxmlformats.org/officeDocument/2006/relationships/slide" Target="slides/slide11.xml"/><Relationship Id="rId39" Type="http://schemas.openxmlformats.org/officeDocument/2006/relationships/font" Target="fonts/OpenSans-italic.fntdata"/><Relationship Id="rId16" Type="http://schemas.openxmlformats.org/officeDocument/2006/relationships/slide" Target="slides/slide10.xml"/><Relationship Id="rId38" Type="http://schemas.openxmlformats.org/officeDocument/2006/relationships/font" Target="fonts/OpenSans-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ocs.google.com/spreadsheets/d/1rcvjxZ6XRPOmue0wak0275YYffDan8zE/edit?usp=sharing&amp;ouid=112227085336250019241&amp;rtpof=true&amp;sd=true" TargetMode="External"/><Relationship Id="rId3" Type="http://schemas.openxmlformats.org/officeDocument/2006/relationships/hyperlink" Target="https://docs.google.com/spreadsheets/d/135UD1Uovd7JNfMZVmvew7VaiA4xCjXP-/edit?usp=sharing&amp;ouid=112227085336250019241&amp;rtpof=true&amp;sd=true"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121c1ae817a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121c1ae817a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3eb4ef3cb0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13eb4ef3cb0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25f483bc3f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25f483bc3f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13de554d76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13de554d76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13de554d765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13de554d765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2511fb1fd0_2_1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12511fb1fd0_2_1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13de554d765_3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13de554d765_3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 explain that these are the items we heard from the trustees and BSC on Wednesday so as the BSC continues to revise the proposals today these are some the things to keep in mind. Staff will be able to provide more </a:t>
            </a:r>
            <a:r>
              <a:rPr lang="en"/>
              <a:t>information</a:t>
            </a:r>
            <a:r>
              <a:rPr lang="en"/>
              <a:t> on each item as it comes up in our discussions as you work through the </a:t>
            </a:r>
            <a:r>
              <a:rPr lang="en"/>
              <a:t>spreadsheet. Pass it off to Ali to go over go additional feedback from the community.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13e0108b923_1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13e0108b923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Ali</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13e0108b923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13e0108b923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Ali</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13e0108b923_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13e0108b923_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Ali</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13e0108b923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13e0108b923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Ali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2511fb1fd0_2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2511fb1fd0_2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 Carmen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g131f4a108e7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5" name="Google Shape;225;g131f4a108e7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Frances to double check with the co-chairs that they want to continue building two packages knowing the new dollar amounts from finance.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2.1B: </a:t>
            </a:r>
            <a:r>
              <a:rPr lang="en" u="sng">
                <a:solidFill>
                  <a:schemeClr val="hlink"/>
                </a:solidFill>
                <a:hlinkClick r:id="rId2"/>
              </a:rPr>
              <a:t>https://docs.google.com/spreadsheets/d/1rcvjxZ6XRPOmue0wak0275YYffDan8zE/edit?usp=sharing&amp;ouid=112227085336250019241&amp;rtpof=true&amp;sd=true</a:t>
            </a:r>
            <a:endParaRPr/>
          </a:p>
          <a:p>
            <a:pPr indent="0" lvl="0" marL="0" rtl="0" algn="l">
              <a:spcBef>
                <a:spcPts val="0"/>
              </a:spcBef>
              <a:spcAft>
                <a:spcPts val="0"/>
              </a:spcAft>
              <a:buNone/>
            </a:pPr>
            <a:r>
              <a:rPr lang="en"/>
              <a:t>1.5B: </a:t>
            </a:r>
            <a:r>
              <a:rPr lang="en" u="sng">
                <a:solidFill>
                  <a:schemeClr val="hlink"/>
                </a:solidFill>
                <a:hlinkClick r:id="rId3"/>
              </a:rPr>
              <a:t>https://docs.google.com/spreadsheets/d/135UD1Uovd7JNfMZVmvew7VaiA4xCjXP-/edit?usp=sharing&amp;ouid=112227085336250019241&amp;rtpof=true&amp;sd=true</a:t>
            </a:r>
            <a:r>
              <a:rPr lang="en"/>
              <a:t>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13e0108bb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13e0108bb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should be done by Barbara and Anastasia.  No proxy voting.   Virtual voting is allowed.    If not </a:t>
            </a:r>
            <a:r>
              <a:rPr lang="en"/>
              <a:t>unanimous</a:t>
            </a:r>
            <a:r>
              <a:rPr lang="en"/>
              <a:t>, we should get the names of those voting for and those voting against.            The proposal is the costed project list.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13de554d765_3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13de554d765_3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131f4a108e7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131f4a108e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3de554d765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3de554d76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31ca2d484b_1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131ca2d484b_1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125f483bc3f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125f483bc3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e921a0a46_1_1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11e921a0a46_1_1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Frank/Co-Chairs</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125f483bc3f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125f483bc3f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Frank/Co-Chairs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 name="Shape 99"/>
        <p:cNvGrpSpPr/>
        <p:nvPr/>
      </p:nvGrpSpPr>
      <p:grpSpPr>
        <a:xfrm>
          <a:off x="0" y="0"/>
          <a:ext cx="0" cy="0"/>
          <a:chOff x="0" y="0"/>
          <a:chExt cx="0" cy="0"/>
        </a:xfrm>
      </p:grpSpPr>
      <p:sp>
        <p:nvSpPr>
          <p:cNvPr id="100" name="Google Shape;100;g12511fb1fd0_2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 name="Google Shape;101;g12511fb1fd0_2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511fb1fd0_2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12511fb1fd0_2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2511fb1fd0_2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2511fb1fd0_2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Co-chairs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3eb4ef3cb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3eb4ef3cb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Ed</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9358" y="46333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lvl1pPr lvl="0">
              <a:buNone/>
              <a:defRPr b="1" sz="1200">
                <a:solidFill>
                  <a:srgbClr val="A9343A"/>
                </a:solidFill>
                <a:highlight>
                  <a:schemeClr val="lt1"/>
                </a:highlight>
              </a:defRPr>
            </a:lvl1pPr>
            <a:lvl2pPr lvl="1">
              <a:buNone/>
              <a:defRPr b="1" sz="1200">
                <a:solidFill>
                  <a:srgbClr val="A9343A"/>
                </a:solidFill>
                <a:highlight>
                  <a:schemeClr val="lt1"/>
                </a:highlight>
              </a:defRPr>
            </a:lvl2pPr>
            <a:lvl3pPr lvl="2">
              <a:buNone/>
              <a:defRPr b="1" sz="1200">
                <a:solidFill>
                  <a:srgbClr val="A9343A"/>
                </a:solidFill>
                <a:highlight>
                  <a:schemeClr val="lt1"/>
                </a:highlight>
              </a:defRPr>
            </a:lvl3pPr>
            <a:lvl4pPr lvl="3">
              <a:buNone/>
              <a:defRPr b="1" sz="1200">
                <a:solidFill>
                  <a:srgbClr val="A9343A"/>
                </a:solidFill>
                <a:highlight>
                  <a:schemeClr val="lt1"/>
                </a:highlight>
              </a:defRPr>
            </a:lvl4pPr>
            <a:lvl5pPr lvl="4">
              <a:buNone/>
              <a:defRPr b="1" sz="1200">
                <a:solidFill>
                  <a:srgbClr val="A9343A"/>
                </a:solidFill>
                <a:highlight>
                  <a:schemeClr val="lt1"/>
                </a:highlight>
              </a:defRPr>
            </a:lvl5pPr>
            <a:lvl6pPr lvl="5">
              <a:buNone/>
              <a:defRPr b="1" sz="1200">
                <a:solidFill>
                  <a:srgbClr val="A9343A"/>
                </a:solidFill>
                <a:highlight>
                  <a:schemeClr val="lt1"/>
                </a:highlight>
              </a:defRPr>
            </a:lvl6pPr>
            <a:lvl7pPr lvl="6">
              <a:buNone/>
              <a:defRPr b="1" sz="1200">
                <a:solidFill>
                  <a:srgbClr val="A9343A"/>
                </a:solidFill>
                <a:highlight>
                  <a:schemeClr val="lt1"/>
                </a:highlight>
              </a:defRPr>
            </a:lvl7pPr>
            <a:lvl8pPr lvl="7">
              <a:buNone/>
              <a:defRPr b="1" sz="1200">
                <a:solidFill>
                  <a:srgbClr val="A9343A"/>
                </a:solidFill>
                <a:highlight>
                  <a:schemeClr val="lt1"/>
                </a:highlight>
              </a:defRPr>
            </a:lvl8pPr>
            <a:lvl9pPr lvl="8">
              <a:buNone/>
              <a:defRPr b="1" sz="1200">
                <a:solidFill>
                  <a:srgbClr val="A9343A"/>
                </a:solidFill>
                <a:highlight>
                  <a:schemeClr val="lt1"/>
                </a:highlight>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159125" y="4647301"/>
            <a:ext cx="548700" cy="418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129233" y="464326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tinyurl.com/aisd2022bond" TargetMode="External"/><Relationship Id="rId5" Type="http://schemas.openxmlformats.org/officeDocument/2006/relationships/hyperlink" Target="https://tinyurl.com/aisd2022bond" TargetMode="External"/><Relationship Id="rId6" Type="http://schemas.openxmlformats.org/officeDocument/2006/relationships/hyperlink" Target="https://www.austinisd.org/sites/default/files/dept/advisory-bodies/docs/Communications-Visitor-Requirements_rev-091019_ESP.pdf" TargetMode="External"/><Relationship Id="rId7"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2.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5.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hyperlink" Target="https://tinyurl.com/aisd2022bond" TargetMode="External"/><Relationship Id="rId5" Type="http://schemas.openxmlformats.org/officeDocument/2006/relationships/hyperlink" Target="https://tinyurl.com/aisd2022bond" TargetMode="External"/><Relationship Id="rId6" Type="http://schemas.openxmlformats.org/officeDocument/2006/relationships/hyperlink" Target="https://www.austinisd.org/sites/default/files/dept/advisory-bodies/docs/Communications-Visitor-Requirements_rev-091019_ESP.pdf" TargetMode="External"/><Relationship Id="rId7"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a:t>
            </a:r>
            <a:r>
              <a:rPr b="1" lang="en">
                <a:latin typeface="Roboto Slab"/>
                <a:ea typeface="Roboto Slab"/>
                <a:cs typeface="Roboto Slab"/>
                <a:sym typeface="Roboto Slab"/>
              </a:rPr>
              <a:t>Committee</a:t>
            </a:r>
            <a:r>
              <a:rPr b="1" lang="en">
                <a:latin typeface="Roboto Slab"/>
                <a:ea typeface="Roboto Slab"/>
                <a:cs typeface="Roboto Slab"/>
                <a:sym typeface="Roboto Slab"/>
              </a:rPr>
              <a:t> / Comité </a:t>
            </a:r>
            <a:r>
              <a:rPr b="1" lang="en">
                <a:latin typeface="Roboto Slab"/>
                <a:ea typeface="Roboto Slab"/>
                <a:cs typeface="Roboto Slab"/>
                <a:sym typeface="Roboto Slab"/>
              </a:rPr>
              <a:t>Directivo</a:t>
            </a:r>
            <a:r>
              <a:rPr b="1" lang="en">
                <a:latin typeface="Roboto Slab"/>
                <a:ea typeface="Roboto Slab"/>
                <a:cs typeface="Roboto Slab"/>
                <a:sym typeface="Roboto Slab"/>
              </a:rPr>
              <a:t>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Inscripción para presentar un comentario público</a:t>
            </a:r>
            <a:endParaRPr>
              <a:latin typeface="Roboto Slab"/>
              <a:ea typeface="Roboto Slab"/>
              <a:cs typeface="Roboto Slab"/>
              <a:sym typeface="Roboto Slab"/>
            </a:endParaRPr>
          </a:p>
        </p:txBody>
      </p:sp>
      <p:sp>
        <p:nvSpPr>
          <p:cNvPr id="55" name="Google Shape;55;p1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56" name="Google Shape;56;p1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57" name="Google Shape;57;p13"/>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8" name="Google Shape;58;p13"/>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a:t>
            </a:r>
            <a:r>
              <a:rPr lang="en" u="sng">
                <a:solidFill>
                  <a:schemeClr val="hlink"/>
                </a:solidFill>
                <a:latin typeface="Open Sans"/>
                <a:ea typeface="Open Sans"/>
                <a:cs typeface="Open Sans"/>
                <a:sym typeface="Open Sans"/>
                <a:hlinkClick r:id="rId4"/>
              </a:rPr>
              <a:t>https://tinyurl.com/aisd2022bond</a:t>
            </a:r>
            <a:r>
              <a:rPr lang="en">
                <a:solidFill>
                  <a:srgbClr val="3F3F3F"/>
                </a:solidFill>
                <a:latin typeface="Open Sans"/>
                <a:ea typeface="Open Sans"/>
                <a:cs typeface="Open Sans"/>
                <a:sym typeface="Open Sans"/>
              </a:rPr>
              <a:t> </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59" name="Google Shape;59;p13"/>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a:t>
            </a:r>
            <a:r>
              <a:rPr lang="en" u="sng">
                <a:solidFill>
                  <a:schemeClr val="hlink"/>
                </a:solidFill>
                <a:latin typeface="Open Sans"/>
                <a:ea typeface="Open Sans"/>
                <a:cs typeface="Open Sans"/>
                <a:sym typeface="Open Sans"/>
                <a:hlinkClick r:id="rId5"/>
              </a:rPr>
              <a:t>https://tinyurl.com/aisd2022bond</a:t>
            </a:r>
            <a:r>
              <a:rPr lang="en">
                <a:solidFill>
                  <a:srgbClr val="3F3F3F"/>
                </a:solidFill>
                <a:latin typeface="Open Sans"/>
                <a:ea typeface="Open Sans"/>
                <a:cs typeface="Open Sans"/>
                <a:sym typeface="Open Sans"/>
              </a:rPr>
              <a:t> </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6">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60" name="Google Shape;60;p13"/>
          <p:cNvPicPr preferRelativeResize="0"/>
          <p:nvPr/>
        </p:nvPicPr>
        <p:blipFill>
          <a:blip r:embed="rId7">
            <a:alphaModFix/>
          </a:blip>
          <a:stretch>
            <a:fillRect/>
          </a:stretch>
        </p:blipFill>
        <p:spPr>
          <a:xfrm>
            <a:off x="6065675" y="1124400"/>
            <a:ext cx="1280100" cy="1280100"/>
          </a:xfrm>
          <a:prstGeom prst="rect">
            <a:avLst/>
          </a:prstGeom>
          <a:noFill/>
          <a:ln>
            <a:noFill/>
          </a:ln>
        </p:spPr>
      </p:pic>
      <p:sp>
        <p:nvSpPr>
          <p:cNvPr id="61" name="Google Shape;61;p13"/>
          <p:cNvSpPr txBox="1"/>
          <p:nvPr>
            <p:ph idx="12" type="sldNum"/>
          </p:nvPr>
        </p:nvSpPr>
        <p:spPr>
          <a:xfrm>
            <a:off x="99483" y="45390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300">
                <a:solidFill>
                  <a:srgbClr val="980000"/>
                </a:solidFill>
              </a:rPr>
              <a:t>‹#›</a:t>
            </a:fld>
            <a:endParaRPr b="1" sz="1300">
              <a:solidFill>
                <a:srgbClr val="98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2"/>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Consideration of Minutes</a:t>
            </a:r>
            <a:endParaRPr b="1">
              <a:latin typeface="Roboto Slab"/>
              <a:ea typeface="Roboto Slab"/>
              <a:cs typeface="Roboto Slab"/>
              <a:sym typeface="Roboto Slab"/>
            </a:endParaRPr>
          </a:p>
        </p:txBody>
      </p:sp>
      <p:sp>
        <p:nvSpPr>
          <p:cNvPr id="136" name="Google Shape;136;p22"/>
          <p:cNvSpPr txBox="1"/>
          <p:nvPr>
            <p:ph idx="1" type="body"/>
          </p:nvPr>
        </p:nvSpPr>
        <p:spPr>
          <a:xfrm>
            <a:off x="311700" y="765200"/>
            <a:ext cx="7941600" cy="36882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770"/>
              <a:buNone/>
            </a:pPr>
            <a:r>
              <a:t/>
            </a:r>
            <a:endParaRPr sz="1500">
              <a:solidFill>
                <a:srgbClr val="3F3F3F"/>
              </a:solidFill>
              <a:latin typeface="Open Sans"/>
              <a:ea typeface="Open Sans"/>
              <a:cs typeface="Open Sans"/>
              <a:sym typeface="Open Sans"/>
            </a:endParaRPr>
          </a:p>
          <a:p>
            <a:pPr indent="0" lvl="0" marL="0" rtl="0" algn="l">
              <a:lnSpc>
                <a:spcPct val="105000"/>
              </a:lnSpc>
              <a:spcBef>
                <a:spcPts val="1000"/>
              </a:spcBef>
              <a:spcAft>
                <a:spcPts val="0"/>
              </a:spcAft>
              <a:buSzPts val="770"/>
              <a:buNone/>
            </a:pPr>
            <a:r>
              <a:t/>
            </a:r>
            <a:endParaRPr sz="1500">
              <a:solidFill>
                <a:srgbClr val="3F3F3F"/>
              </a:solidFill>
              <a:latin typeface="Open Sans"/>
              <a:ea typeface="Open Sans"/>
              <a:cs typeface="Open Sans"/>
              <a:sym typeface="Open Sans"/>
            </a:endParaRPr>
          </a:p>
          <a:p>
            <a:pPr indent="-323850" lvl="0" marL="457200" rtl="0" algn="l">
              <a:lnSpc>
                <a:spcPct val="105000"/>
              </a:lnSpc>
              <a:spcBef>
                <a:spcPts val="100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BSC Meeting, Tuesday, June 28</a:t>
            </a:r>
            <a:endParaRPr b="1" sz="1500">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b="1" sz="1500">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b="1" sz="1500">
              <a:solidFill>
                <a:srgbClr val="3F3F3F"/>
              </a:solidFill>
              <a:latin typeface="Open Sans"/>
              <a:ea typeface="Open Sans"/>
              <a:cs typeface="Open Sans"/>
              <a:sym typeface="Open Sans"/>
            </a:endParaRPr>
          </a:p>
          <a:p>
            <a:pPr indent="-323850" lvl="0" marL="457200" rtl="0" algn="l">
              <a:lnSpc>
                <a:spcPct val="105000"/>
              </a:lnSpc>
              <a:spcBef>
                <a:spcPts val="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BSC Meeting, Wednesday, June 29</a:t>
            </a:r>
            <a:endParaRPr b="1" sz="1500">
              <a:solidFill>
                <a:srgbClr val="3F3F3F"/>
              </a:solidFill>
              <a:latin typeface="Open Sans"/>
              <a:ea typeface="Open Sans"/>
              <a:cs typeface="Open Sans"/>
              <a:sym typeface="Open Sans"/>
            </a:endParaRPr>
          </a:p>
        </p:txBody>
      </p:sp>
      <p:sp>
        <p:nvSpPr>
          <p:cNvPr id="137" name="Google Shape;137;p22"/>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8" name="Google Shape;138;p22"/>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39" name="Google Shape;139;p22"/>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43" name="Shape 143"/>
        <p:cNvGrpSpPr/>
        <p:nvPr/>
      </p:nvGrpSpPr>
      <p:grpSpPr>
        <a:xfrm>
          <a:off x="0" y="0"/>
          <a:ext cx="0" cy="0"/>
          <a:chOff x="0" y="0"/>
          <a:chExt cx="0" cy="0"/>
        </a:xfrm>
      </p:grpSpPr>
      <p:sp>
        <p:nvSpPr>
          <p:cNvPr id="144" name="Google Shape;144;p23"/>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p23"/>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Finance Update</a:t>
            </a:r>
            <a:endParaRPr b="1">
              <a:solidFill>
                <a:schemeClr val="lt1"/>
              </a:solidFill>
              <a:latin typeface="Roboto Slab"/>
              <a:ea typeface="Roboto Slab"/>
              <a:cs typeface="Roboto Slab"/>
              <a:sym typeface="Roboto Slab"/>
            </a:endParaRPr>
          </a:p>
        </p:txBody>
      </p:sp>
      <p:pic>
        <p:nvPicPr>
          <p:cNvPr id="146" name="Google Shape;146;p23"/>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47" name="Google Shape;147;p23"/>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51" name="Shape 151"/>
        <p:cNvGrpSpPr/>
        <p:nvPr/>
      </p:nvGrpSpPr>
      <p:grpSpPr>
        <a:xfrm>
          <a:off x="0" y="0"/>
          <a:ext cx="0" cy="0"/>
          <a:chOff x="0" y="0"/>
          <a:chExt cx="0" cy="0"/>
        </a:xfrm>
      </p:grpSpPr>
      <p:sp>
        <p:nvSpPr>
          <p:cNvPr id="152" name="Google Shape;152;p24"/>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24"/>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Timeline</a:t>
            </a:r>
            <a:endParaRPr b="1">
              <a:solidFill>
                <a:schemeClr val="lt1"/>
              </a:solidFill>
              <a:latin typeface="Roboto Slab"/>
              <a:ea typeface="Roboto Slab"/>
              <a:cs typeface="Roboto Slab"/>
              <a:sym typeface="Roboto Slab"/>
            </a:endParaRPr>
          </a:p>
        </p:txBody>
      </p:sp>
      <p:pic>
        <p:nvPicPr>
          <p:cNvPr id="154" name="Google Shape;154;p24"/>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55" name="Google Shape;155;p24"/>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Timeline</a:t>
            </a:r>
            <a:endParaRPr b="1">
              <a:latin typeface="Roboto Slab"/>
              <a:ea typeface="Roboto Slab"/>
              <a:cs typeface="Roboto Slab"/>
              <a:sym typeface="Roboto Slab"/>
            </a:endParaRPr>
          </a:p>
        </p:txBody>
      </p:sp>
      <p:sp>
        <p:nvSpPr>
          <p:cNvPr id="161" name="Google Shape;161;p25"/>
          <p:cNvSpPr txBox="1"/>
          <p:nvPr>
            <p:ph idx="1" type="body"/>
          </p:nvPr>
        </p:nvSpPr>
        <p:spPr>
          <a:xfrm>
            <a:off x="311700" y="765200"/>
            <a:ext cx="7941600" cy="36882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770"/>
              <a:buNone/>
            </a:pPr>
            <a:r>
              <a:t/>
            </a:r>
            <a:endParaRPr sz="1500">
              <a:solidFill>
                <a:srgbClr val="3F3F3F"/>
              </a:solidFill>
              <a:latin typeface="Open Sans"/>
              <a:ea typeface="Open Sans"/>
              <a:cs typeface="Open Sans"/>
              <a:sym typeface="Open Sans"/>
            </a:endParaRPr>
          </a:p>
          <a:p>
            <a:pPr indent="-323850" lvl="0" marL="457200" rtl="0" algn="l">
              <a:lnSpc>
                <a:spcPct val="105000"/>
              </a:lnSpc>
              <a:spcBef>
                <a:spcPts val="100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Saturday, July 23 from 9:00 a.m. - 1:00 p.m. - </a:t>
            </a:r>
            <a:r>
              <a:rPr lang="en" sz="1500">
                <a:solidFill>
                  <a:srgbClr val="3F3F3F"/>
                </a:solidFill>
                <a:latin typeface="Open Sans"/>
                <a:ea typeface="Open Sans"/>
                <a:cs typeface="Open Sans"/>
                <a:sym typeface="Open Sans"/>
              </a:rPr>
              <a:t>Complete BSC draft bond package(s)</a:t>
            </a:r>
            <a:endParaRPr sz="1500">
              <a:solidFill>
                <a:srgbClr val="3F3F3F"/>
              </a:solidFill>
              <a:latin typeface="Open Sans"/>
              <a:ea typeface="Open Sans"/>
              <a:cs typeface="Open Sans"/>
              <a:sym typeface="Open Sans"/>
            </a:endParaRPr>
          </a:p>
          <a:p>
            <a:pPr indent="-323850" lvl="1" marL="914400" rtl="0" algn="l">
              <a:lnSpc>
                <a:spcPct val="105000"/>
              </a:lnSpc>
              <a:spcBef>
                <a:spcPts val="0"/>
              </a:spcBef>
              <a:spcAft>
                <a:spcPts val="0"/>
              </a:spcAft>
              <a:buClr>
                <a:srgbClr val="3F3F3F"/>
              </a:buClr>
              <a:buSzPts val="1500"/>
              <a:buFont typeface="Open Sans"/>
              <a:buChar char="○"/>
            </a:pPr>
            <a:r>
              <a:rPr lang="en" sz="1500">
                <a:solidFill>
                  <a:srgbClr val="3F3F3F"/>
                </a:solidFill>
                <a:latin typeface="Open Sans"/>
                <a:ea typeface="Open Sans"/>
                <a:cs typeface="Open Sans"/>
                <a:sym typeface="Open Sans"/>
              </a:rPr>
              <a:t>BSC to adopt proposal(s) to forward to the Board </a:t>
            </a:r>
            <a:endParaRPr sz="1500">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sz="1500">
              <a:solidFill>
                <a:srgbClr val="3F3F3F"/>
              </a:solidFill>
              <a:latin typeface="Open Sans"/>
              <a:ea typeface="Open Sans"/>
              <a:cs typeface="Open Sans"/>
              <a:sym typeface="Open Sans"/>
            </a:endParaRPr>
          </a:p>
          <a:p>
            <a:pPr indent="-323850" lvl="0" marL="457200" rtl="0" algn="l">
              <a:lnSpc>
                <a:spcPct val="105000"/>
              </a:lnSpc>
              <a:spcBef>
                <a:spcPts val="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Monday, July 25, 6:00 p.m.</a:t>
            </a:r>
            <a:r>
              <a:rPr lang="en" sz="1500">
                <a:solidFill>
                  <a:srgbClr val="3F3F3F"/>
                </a:solidFill>
                <a:latin typeface="Open Sans"/>
                <a:ea typeface="Open Sans"/>
                <a:cs typeface="Open Sans"/>
                <a:sym typeface="Open Sans"/>
              </a:rPr>
              <a:t> - Board Back-up Due - BSC proposal(s) due to the Board for Public Posting by 6:00 pm</a:t>
            </a:r>
            <a:endParaRPr sz="1500">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sz="1500">
              <a:solidFill>
                <a:srgbClr val="3F3F3F"/>
              </a:solidFill>
              <a:latin typeface="Open Sans"/>
              <a:ea typeface="Open Sans"/>
              <a:cs typeface="Open Sans"/>
              <a:sym typeface="Open Sans"/>
            </a:endParaRPr>
          </a:p>
          <a:p>
            <a:pPr indent="-323850" lvl="0" marL="457200" rtl="0" algn="l">
              <a:lnSpc>
                <a:spcPct val="105000"/>
              </a:lnSpc>
              <a:spcBef>
                <a:spcPts val="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Thursday, July 28 </a:t>
            </a:r>
            <a:r>
              <a:rPr lang="en" sz="1500">
                <a:solidFill>
                  <a:srgbClr val="3F3F3F"/>
                </a:solidFill>
                <a:latin typeface="Open Sans"/>
                <a:ea typeface="Open Sans"/>
                <a:cs typeface="Open Sans"/>
                <a:sym typeface="Open Sans"/>
              </a:rPr>
              <a:t>- Board</a:t>
            </a:r>
            <a:r>
              <a:rPr lang="en" sz="1500">
                <a:solidFill>
                  <a:srgbClr val="3F3F3F"/>
                </a:solidFill>
                <a:highlight>
                  <a:schemeClr val="lt1"/>
                </a:highlight>
                <a:latin typeface="Open Sans"/>
                <a:ea typeface="Open Sans"/>
                <a:cs typeface="Open Sans"/>
                <a:sym typeface="Open Sans"/>
              </a:rPr>
              <a:t> Work</a:t>
            </a:r>
            <a:r>
              <a:rPr lang="en" sz="1500">
                <a:solidFill>
                  <a:srgbClr val="3F3F3F"/>
                </a:solidFill>
                <a:latin typeface="Open Sans"/>
                <a:ea typeface="Open Sans"/>
                <a:cs typeface="Open Sans"/>
                <a:sym typeface="Open Sans"/>
              </a:rPr>
              <a:t> </a:t>
            </a:r>
            <a:r>
              <a:rPr lang="en" sz="1500">
                <a:solidFill>
                  <a:srgbClr val="3F3F3F"/>
                </a:solidFill>
                <a:latin typeface="Open Sans"/>
                <a:ea typeface="Open Sans"/>
                <a:cs typeface="Open Sans"/>
                <a:sym typeface="Open Sans"/>
              </a:rPr>
              <a:t>Session</a:t>
            </a:r>
            <a:endParaRPr sz="1500">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b="1" sz="1500">
              <a:solidFill>
                <a:srgbClr val="3F3F3F"/>
              </a:solidFill>
              <a:latin typeface="Open Sans"/>
              <a:ea typeface="Open Sans"/>
              <a:cs typeface="Open Sans"/>
              <a:sym typeface="Open Sans"/>
            </a:endParaRPr>
          </a:p>
          <a:p>
            <a:pPr indent="-323850" lvl="0" marL="457200" rtl="0" algn="l">
              <a:lnSpc>
                <a:spcPct val="105000"/>
              </a:lnSpc>
              <a:spcBef>
                <a:spcPts val="0"/>
              </a:spcBef>
              <a:spcAft>
                <a:spcPts val="0"/>
              </a:spcAft>
              <a:buClr>
                <a:srgbClr val="3F3F3F"/>
              </a:buClr>
              <a:buSzPts val="1500"/>
              <a:buFont typeface="Open Sans"/>
              <a:buChar char="●"/>
            </a:pPr>
            <a:r>
              <a:rPr b="1" lang="en" sz="1500">
                <a:solidFill>
                  <a:srgbClr val="3F3F3F"/>
                </a:solidFill>
                <a:latin typeface="Open Sans"/>
                <a:ea typeface="Open Sans"/>
                <a:cs typeface="Open Sans"/>
                <a:sym typeface="Open Sans"/>
              </a:rPr>
              <a:t>Tuesday, August 9</a:t>
            </a:r>
            <a:r>
              <a:rPr b="1" lang="en" sz="1500">
                <a:solidFill>
                  <a:srgbClr val="3F3F3F"/>
                </a:solidFill>
                <a:latin typeface="Open Sans"/>
                <a:ea typeface="Open Sans"/>
                <a:cs typeface="Open Sans"/>
                <a:sym typeface="Open Sans"/>
              </a:rPr>
              <a:t> </a:t>
            </a:r>
            <a:r>
              <a:rPr b="1" lang="en" sz="1500">
                <a:solidFill>
                  <a:srgbClr val="3F3F3F"/>
                </a:solidFill>
                <a:latin typeface="Open Sans"/>
                <a:ea typeface="Open Sans"/>
                <a:cs typeface="Open Sans"/>
                <a:sym typeface="Open Sans"/>
              </a:rPr>
              <a:t> </a:t>
            </a:r>
            <a:r>
              <a:rPr lang="en" sz="1500">
                <a:solidFill>
                  <a:srgbClr val="3F3F3F"/>
                </a:solidFill>
                <a:latin typeface="Open Sans"/>
                <a:ea typeface="Open Sans"/>
                <a:cs typeface="Open Sans"/>
                <a:sym typeface="Open Sans"/>
              </a:rPr>
              <a:t>- Board Special Meeting - Vote to Call Board Election</a:t>
            </a:r>
            <a:r>
              <a:rPr b="1" lang="en" sz="1500">
                <a:solidFill>
                  <a:srgbClr val="3F3F3F"/>
                </a:solidFill>
                <a:latin typeface="Open Sans"/>
                <a:ea typeface="Open Sans"/>
                <a:cs typeface="Open Sans"/>
                <a:sym typeface="Open Sans"/>
              </a:rPr>
              <a:t> </a:t>
            </a:r>
            <a:endParaRPr b="1" sz="1500">
              <a:solidFill>
                <a:srgbClr val="3F3F3F"/>
              </a:solidFill>
              <a:latin typeface="Open Sans"/>
              <a:ea typeface="Open Sans"/>
              <a:cs typeface="Open Sans"/>
              <a:sym typeface="Open Sans"/>
            </a:endParaRPr>
          </a:p>
        </p:txBody>
      </p:sp>
      <p:sp>
        <p:nvSpPr>
          <p:cNvPr id="162" name="Google Shape;162;p25"/>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63" name="Google Shape;163;p25"/>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64" name="Google Shape;164;p25"/>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8" name="Shape 168"/>
        <p:cNvGrpSpPr/>
        <p:nvPr/>
      </p:nvGrpSpPr>
      <p:grpSpPr>
        <a:xfrm>
          <a:off x="0" y="0"/>
          <a:ext cx="0" cy="0"/>
          <a:chOff x="0" y="0"/>
          <a:chExt cx="0" cy="0"/>
        </a:xfrm>
      </p:grpSpPr>
      <p:sp>
        <p:nvSpPr>
          <p:cNvPr id="169" name="Google Shape;169;p26"/>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6"/>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July 20 BSC</a:t>
            </a:r>
            <a:r>
              <a:rPr b="1" lang="en">
                <a:solidFill>
                  <a:schemeClr val="lt1"/>
                </a:solidFill>
                <a:latin typeface="Roboto Slab"/>
                <a:ea typeface="Roboto Slab"/>
                <a:cs typeface="Roboto Slab"/>
                <a:sym typeface="Roboto Slab"/>
              </a:rPr>
              <a:t> </a:t>
            </a:r>
            <a:br>
              <a:rPr b="1" lang="en">
                <a:solidFill>
                  <a:schemeClr val="lt1"/>
                </a:solidFill>
                <a:latin typeface="Roboto Slab"/>
                <a:ea typeface="Roboto Slab"/>
                <a:cs typeface="Roboto Slab"/>
                <a:sym typeface="Roboto Slab"/>
              </a:rPr>
            </a:br>
            <a:r>
              <a:rPr b="1" lang="en">
                <a:solidFill>
                  <a:schemeClr val="lt1"/>
                </a:solidFill>
                <a:latin typeface="Roboto Slab"/>
                <a:ea typeface="Roboto Slab"/>
                <a:cs typeface="Roboto Slab"/>
                <a:sym typeface="Roboto Slab"/>
              </a:rPr>
              <a:t>Meeting</a:t>
            </a:r>
            <a:r>
              <a:rPr b="1" lang="en">
                <a:solidFill>
                  <a:schemeClr val="lt1"/>
                </a:solidFill>
                <a:latin typeface="Roboto Slab"/>
                <a:ea typeface="Roboto Slab"/>
                <a:cs typeface="Roboto Slab"/>
                <a:sym typeface="Roboto Slab"/>
              </a:rPr>
              <a:t> Recap</a:t>
            </a:r>
            <a:endParaRPr b="1">
              <a:solidFill>
                <a:schemeClr val="lt1"/>
              </a:solidFill>
              <a:latin typeface="Roboto Slab"/>
              <a:ea typeface="Roboto Slab"/>
              <a:cs typeface="Roboto Slab"/>
              <a:sym typeface="Roboto Slab"/>
            </a:endParaRPr>
          </a:p>
        </p:txBody>
      </p:sp>
      <p:pic>
        <p:nvPicPr>
          <p:cNvPr id="171" name="Google Shape;171;p26"/>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72" name="Google Shape;172;p2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What We Heard on July 20 </a:t>
            </a:r>
            <a:endParaRPr b="1">
              <a:latin typeface="Roboto Slab"/>
              <a:ea typeface="Roboto Slab"/>
              <a:cs typeface="Roboto Slab"/>
              <a:sym typeface="Roboto Slab"/>
            </a:endParaRPr>
          </a:p>
        </p:txBody>
      </p:sp>
      <p:sp>
        <p:nvSpPr>
          <p:cNvPr id="178" name="Google Shape;178;p27"/>
          <p:cNvSpPr txBox="1"/>
          <p:nvPr>
            <p:ph idx="1" type="body"/>
          </p:nvPr>
        </p:nvSpPr>
        <p:spPr>
          <a:xfrm>
            <a:off x="311700" y="941525"/>
            <a:ext cx="4172700" cy="4020900"/>
          </a:xfrm>
          <a:prstGeom prst="rect">
            <a:avLst/>
          </a:prstGeom>
        </p:spPr>
        <p:txBody>
          <a:bodyPr anchorCtr="0" anchor="t" bIns="91425" lIns="91425" spcFirstLastPara="1" rIns="91425" wrap="square" tIns="91425">
            <a:noAutofit/>
          </a:bodyPr>
          <a:lstStyle/>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CTE/Regional Hubs</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Partial / full mods </a:t>
            </a:r>
            <a:endParaRPr sz="1400">
              <a:solidFill>
                <a:schemeClr val="dk1"/>
              </a:solidFill>
              <a:latin typeface="Open Sans"/>
              <a:ea typeface="Open Sans"/>
              <a:cs typeface="Open Sans"/>
              <a:sym typeface="Open Sans"/>
            </a:endParaRPr>
          </a:p>
          <a:p>
            <a:pPr indent="-317500" lvl="1" marL="914400" rtl="0" algn="l">
              <a:lnSpc>
                <a:spcPct val="100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Looking at the cost and size of the mods</a:t>
            </a:r>
            <a:endParaRPr>
              <a:solidFill>
                <a:schemeClr val="dk1"/>
              </a:solidFill>
              <a:latin typeface="Open Sans"/>
              <a:ea typeface="Open Sans"/>
              <a:cs typeface="Open Sans"/>
              <a:sym typeface="Open Sans"/>
            </a:endParaRPr>
          </a:p>
          <a:p>
            <a:pPr indent="-317500" lvl="1" marL="914400" rtl="0" algn="l">
              <a:lnSpc>
                <a:spcPct val="100000"/>
              </a:lnSpc>
              <a:spcBef>
                <a:spcPts val="0"/>
              </a:spcBef>
              <a:spcAft>
                <a:spcPts val="0"/>
              </a:spcAft>
              <a:buClr>
                <a:schemeClr val="dk1"/>
              </a:buClr>
              <a:buSzPts val="1400"/>
              <a:buFont typeface="Open Sans"/>
              <a:buChar char="○"/>
            </a:pPr>
            <a:r>
              <a:rPr lang="en">
                <a:solidFill>
                  <a:schemeClr val="dk1"/>
                </a:solidFill>
                <a:latin typeface="Open Sans"/>
                <a:ea typeface="Open Sans"/>
                <a:cs typeface="Open Sans"/>
                <a:sym typeface="Open Sans"/>
              </a:rPr>
              <a:t>Phased modernizations at secondary campuses </a:t>
            </a:r>
            <a:endParaRPr>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S</a:t>
            </a:r>
            <a:r>
              <a:rPr lang="en" sz="1400">
                <a:solidFill>
                  <a:schemeClr val="dk1"/>
                </a:solidFill>
                <a:latin typeface="Open Sans"/>
                <a:ea typeface="Open Sans"/>
                <a:cs typeface="Open Sans"/>
                <a:sym typeface="Open Sans"/>
              </a:rPr>
              <a:t>adler Means</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Open concept campuses</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Security </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Teacher housing</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Martin modernization</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Bear Creek </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New high school in southeast Austin </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Hill Elementary </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Austin High - secure vestibule, athletics</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O. Henry</a:t>
            </a:r>
            <a:endParaRPr sz="1400">
              <a:solidFill>
                <a:schemeClr val="dk1"/>
              </a:solidFill>
              <a:latin typeface="Open Sans"/>
              <a:ea typeface="Open Sans"/>
              <a:cs typeface="Open Sans"/>
              <a:sym typeface="Open Sans"/>
            </a:endParaRPr>
          </a:p>
          <a:p>
            <a:pPr indent="-317500" lvl="0" marL="457200" rtl="0" algn="l">
              <a:lnSpc>
                <a:spcPct val="100000"/>
              </a:lnSpc>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1:1 devices for younger students </a:t>
            </a:r>
            <a:endParaRPr sz="1400">
              <a:solidFill>
                <a:schemeClr val="dk1"/>
              </a:solidFill>
              <a:latin typeface="Open Sans"/>
              <a:ea typeface="Open Sans"/>
              <a:cs typeface="Open Sans"/>
              <a:sym typeface="Open Sans"/>
            </a:endParaRPr>
          </a:p>
        </p:txBody>
      </p:sp>
      <p:sp>
        <p:nvSpPr>
          <p:cNvPr id="179" name="Google Shape;179;p27"/>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0" name="Google Shape;180;p27"/>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81" name="Google Shape;181;p27"/>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182" name="Google Shape;182;p27"/>
          <p:cNvSpPr txBox="1"/>
          <p:nvPr>
            <p:ph idx="1" type="body"/>
          </p:nvPr>
        </p:nvSpPr>
        <p:spPr>
          <a:xfrm>
            <a:off x="4578900" y="941525"/>
            <a:ext cx="4565100" cy="4097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Equity </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Passable </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Do not close schools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Bus replacements and mission critical projects  </a:t>
            </a:r>
            <a:endParaRPr b="1"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Northeast ECHS fields </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Anderson HS gym</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Security vestibules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FMP 1-6 and 1-12</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Portables / fencing </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Mendez</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Pre-K</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Oak Springs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SPED / Cameras</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Nelson Terminal </a:t>
            </a:r>
            <a:endParaRPr sz="1400">
              <a:solidFill>
                <a:schemeClr val="dk1"/>
              </a:solidFill>
              <a:latin typeface="Open Sans"/>
              <a:ea typeface="Open Sans"/>
              <a:cs typeface="Open Sans"/>
              <a:sym typeface="Open Sans"/>
            </a:endParaRPr>
          </a:p>
          <a:p>
            <a:pPr indent="-317500" lvl="0" marL="457200" rtl="0" algn="l">
              <a:spcBef>
                <a:spcPts val="0"/>
              </a:spcBef>
              <a:spcAft>
                <a:spcPts val="0"/>
              </a:spcAft>
              <a:buClr>
                <a:schemeClr val="dk1"/>
              </a:buClr>
              <a:buSzPts val="1400"/>
              <a:buFont typeface="Open Sans"/>
              <a:buChar char="●"/>
            </a:pPr>
            <a:r>
              <a:rPr lang="en" sz="1400">
                <a:solidFill>
                  <a:schemeClr val="dk1"/>
                </a:solidFill>
                <a:latin typeface="Open Sans"/>
                <a:ea typeface="Open Sans"/>
                <a:cs typeface="Open Sans"/>
                <a:sym typeface="Open Sans"/>
              </a:rPr>
              <a:t>McCallum deficiencies </a:t>
            </a:r>
            <a:endParaRPr sz="1400">
              <a:solidFill>
                <a:schemeClr val="dk1"/>
              </a:solidFill>
              <a:latin typeface="Open Sans"/>
              <a:ea typeface="Open Sans"/>
              <a:cs typeface="Open Sans"/>
              <a:sym typeface="Open Sans"/>
            </a:endParaRPr>
          </a:p>
          <a:p>
            <a:pPr indent="-311150" lvl="0" marL="457200" rtl="0" algn="l">
              <a:spcBef>
                <a:spcPts val="0"/>
              </a:spcBef>
              <a:spcAft>
                <a:spcPts val="0"/>
              </a:spcAft>
              <a:buClr>
                <a:schemeClr val="dk1"/>
              </a:buClr>
              <a:buSzPts val="1300"/>
              <a:buFont typeface="Open Sans"/>
              <a:buChar char="●"/>
            </a:pPr>
            <a:r>
              <a:rPr lang="en" sz="1400">
                <a:solidFill>
                  <a:schemeClr val="dk1"/>
                </a:solidFill>
                <a:latin typeface="Open Sans"/>
                <a:ea typeface="Open Sans"/>
                <a:cs typeface="Open Sans"/>
                <a:sym typeface="Open Sans"/>
              </a:rPr>
              <a:t>Work orders / net present value</a:t>
            </a:r>
            <a:r>
              <a:rPr lang="en" sz="1300">
                <a:solidFill>
                  <a:schemeClr val="dk1"/>
                </a:solidFill>
                <a:latin typeface="Open Sans"/>
                <a:ea typeface="Open Sans"/>
                <a:cs typeface="Open Sans"/>
                <a:sym typeface="Open Sans"/>
              </a:rPr>
              <a:t> </a:t>
            </a:r>
            <a:endParaRPr sz="1300">
              <a:solidFill>
                <a:schemeClr val="dk1"/>
              </a:solidFill>
              <a:latin typeface="Open Sans"/>
              <a:ea typeface="Open Sans"/>
              <a:cs typeface="Open Sans"/>
              <a:sym typeface="Ope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6" name="Shape 186"/>
        <p:cNvGrpSpPr/>
        <p:nvPr/>
      </p:nvGrpSpPr>
      <p:grpSpPr>
        <a:xfrm>
          <a:off x="0" y="0"/>
          <a:ext cx="0" cy="0"/>
          <a:chOff x="0" y="0"/>
          <a:chExt cx="0" cy="0"/>
        </a:xfrm>
      </p:grpSpPr>
      <p:sp>
        <p:nvSpPr>
          <p:cNvPr id="187" name="Google Shape;187;p2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p2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Additional Community Feedback </a:t>
            </a:r>
            <a:endParaRPr b="1">
              <a:solidFill>
                <a:schemeClr val="lt1"/>
              </a:solidFill>
              <a:latin typeface="Roboto Slab"/>
              <a:ea typeface="Roboto Slab"/>
              <a:cs typeface="Roboto Slab"/>
              <a:sym typeface="Roboto Slab"/>
            </a:endParaRPr>
          </a:p>
        </p:txBody>
      </p:sp>
      <p:pic>
        <p:nvPicPr>
          <p:cNvPr id="189" name="Google Shape;189;p2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90" name="Google Shape;190;p2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What We Heard on July 21 (Spanish Session)  </a:t>
            </a:r>
            <a:endParaRPr b="1">
              <a:latin typeface="Roboto Slab"/>
              <a:ea typeface="Roboto Slab"/>
              <a:cs typeface="Roboto Slab"/>
              <a:sym typeface="Roboto Slab"/>
            </a:endParaRPr>
          </a:p>
        </p:txBody>
      </p:sp>
      <p:sp>
        <p:nvSpPr>
          <p:cNvPr id="196" name="Google Shape;196;p29"/>
          <p:cNvSpPr txBox="1"/>
          <p:nvPr>
            <p:ph idx="1" type="body"/>
          </p:nvPr>
        </p:nvSpPr>
        <p:spPr>
          <a:xfrm>
            <a:off x="100625" y="1017725"/>
            <a:ext cx="27495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parts of the draft bond packages are most exciting to you? </a:t>
            </a:r>
            <a:endParaRPr b="1" sz="1100">
              <a:solidFill>
                <a:schemeClr val="dk1"/>
              </a:solidFill>
              <a:latin typeface="Open Sans"/>
              <a:ea typeface="Open Sans"/>
              <a:cs typeface="Open Sans"/>
              <a:sym typeface="Open Sans"/>
            </a:endParaRPr>
          </a:p>
          <a:p>
            <a:pPr indent="0" lvl="0" marL="0" rtl="0" algn="l">
              <a:lnSpc>
                <a:spcPct val="100000"/>
              </a:lnSpc>
              <a:spcBef>
                <a:spcPts val="0"/>
              </a:spcBef>
              <a:spcAft>
                <a:spcPts val="0"/>
              </a:spcAft>
              <a:buNone/>
            </a:pPr>
            <a:r>
              <a:t/>
            </a:r>
            <a:endParaRPr sz="13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Security</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Improvements to the schools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Technology</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New buses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Help to students with special needs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Special activities like art, dance and sports</a:t>
            </a:r>
            <a:endParaRPr sz="1100">
              <a:solidFill>
                <a:schemeClr val="dk1"/>
              </a:solidFill>
              <a:latin typeface="Open Sans"/>
              <a:ea typeface="Open Sans"/>
              <a:cs typeface="Open Sans"/>
              <a:sym typeface="Open Sans"/>
            </a:endParaRPr>
          </a:p>
        </p:txBody>
      </p:sp>
      <p:sp>
        <p:nvSpPr>
          <p:cNvPr id="197" name="Google Shape;197;p29"/>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8" name="Google Shape;198;p29"/>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99" name="Google Shape;199;p29"/>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00" name="Google Shape;200;p29"/>
          <p:cNvSpPr txBox="1"/>
          <p:nvPr>
            <p:ph idx="1" type="body"/>
          </p:nvPr>
        </p:nvSpPr>
        <p:spPr>
          <a:xfrm>
            <a:off x="2738975" y="1017725"/>
            <a:ext cx="32529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concerns do you have about the draft bond </a:t>
            </a:r>
            <a:r>
              <a:rPr b="1" lang="en" sz="1100">
                <a:solidFill>
                  <a:schemeClr val="dk1"/>
                </a:solidFill>
                <a:latin typeface="Open Sans"/>
                <a:ea typeface="Open Sans"/>
                <a:cs typeface="Open Sans"/>
                <a:sym typeface="Open Sans"/>
              </a:rPr>
              <a:t>packages</a:t>
            </a:r>
            <a:r>
              <a:rPr b="1" lang="en" sz="1100">
                <a:solidFill>
                  <a:schemeClr val="dk1"/>
                </a:solidFill>
                <a:latin typeface="Open Sans"/>
                <a:ea typeface="Open Sans"/>
                <a:cs typeface="Open Sans"/>
                <a:sym typeface="Open Sans"/>
              </a:rPr>
              <a:t>? </a:t>
            </a:r>
            <a:endParaRPr b="1" sz="1100">
              <a:solidFill>
                <a:schemeClr val="dk1"/>
              </a:solidFill>
              <a:latin typeface="Open Sans"/>
              <a:ea typeface="Open Sans"/>
              <a:cs typeface="Open Sans"/>
              <a:sym typeface="Open Sans"/>
            </a:endParaRPr>
          </a:p>
          <a:p>
            <a:pPr indent="0" lvl="0" marL="0" rtl="0" algn="l">
              <a:lnSpc>
                <a:spcPct val="100000"/>
              </a:lnSpc>
              <a:spcBef>
                <a:spcPts val="0"/>
              </a:spcBef>
              <a:spcAft>
                <a:spcPts val="0"/>
              </a:spcAft>
              <a:buNone/>
            </a:pPr>
            <a:r>
              <a:t/>
            </a:r>
            <a:endParaRPr sz="13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Oak Hill - AC, open concept feels unsafe</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Crockett - in worse shape than some schools that are included</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Williams - Need to be speaking about all schools when it comes to safety, that’s more important than technology</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Navarro and Padron - safety more important than anything else</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Barrington - concern what will be done to keep kids safe amid rising COVID levels </a:t>
            </a:r>
            <a:endParaRPr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100">
              <a:solidFill>
                <a:schemeClr val="dk1"/>
              </a:solidFill>
              <a:latin typeface="Open Sans"/>
              <a:ea typeface="Open Sans"/>
              <a:cs typeface="Open Sans"/>
              <a:sym typeface="Open Sans"/>
            </a:endParaRPr>
          </a:p>
        </p:txBody>
      </p:sp>
      <p:sp>
        <p:nvSpPr>
          <p:cNvPr id="201" name="Google Shape;201;p29"/>
          <p:cNvSpPr txBox="1"/>
          <p:nvPr>
            <p:ph idx="1" type="body"/>
          </p:nvPr>
        </p:nvSpPr>
        <p:spPr>
          <a:xfrm>
            <a:off x="5991875" y="1017725"/>
            <a:ext cx="30957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ideas do you have to strengthen the bond packages? </a:t>
            </a:r>
            <a:br>
              <a:rPr b="1" lang="en" sz="1100">
                <a:solidFill>
                  <a:schemeClr val="dk1"/>
                </a:solidFill>
                <a:latin typeface="Open Sans"/>
                <a:ea typeface="Open Sans"/>
                <a:cs typeface="Open Sans"/>
                <a:sym typeface="Open Sans"/>
              </a:rPr>
            </a:br>
            <a:endParaRPr b="1"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Not all schools are accessible for students with disabilities, need accessible exits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Metal detectors at the doors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Not familiar with secure vestibules, ideally we would have police officers, that would make me feel safer</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There should be a budget for reinforcement classes (professional development around safety and security) especially since our kids are Hispanic.</a:t>
            </a:r>
            <a:endParaRPr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100">
              <a:solidFill>
                <a:schemeClr val="dk1"/>
              </a:solidFill>
              <a:latin typeface="Open Sans"/>
              <a:ea typeface="Open Sans"/>
              <a:cs typeface="Open Sans"/>
              <a:sym typeface="Ope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What We Heard on July 21 (English Session)  </a:t>
            </a:r>
            <a:endParaRPr b="1">
              <a:latin typeface="Roboto Slab"/>
              <a:ea typeface="Roboto Slab"/>
              <a:cs typeface="Roboto Slab"/>
              <a:sym typeface="Roboto Slab"/>
            </a:endParaRPr>
          </a:p>
        </p:txBody>
      </p:sp>
      <p:sp>
        <p:nvSpPr>
          <p:cNvPr id="207" name="Google Shape;207;p30"/>
          <p:cNvSpPr txBox="1"/>
          <p:nvPr>
            <p:ph idx="1" type="body"/>
          </p:nvPr>
        </p:nvSpPr>
        <p:spPr>
          <a:xfrm>
            <a:off x="234950" y="1017725"/>
            <a:ext cx="27495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parts of the draft bond packages are most exciting to you? </a:t>
            </a:r>
            <a:endParaRPr b="1" sz="1100">
              <a:solidFill>
                <a:schemeClr val="dk1"/>
              </a:solidFill>
              <a:latin typeface="Open Sans"/>
              <a:ea typeface="Open Sans"/>
              <a:cs typeface="Open Sans"/>
              <a:sym typeface="Open Sans"/>
            </a:endParaRPr>
          </a:p>
          <a:p>
            <a:pPr indent="0" lvl="0" marL="0" rtl="0" algn="l">
              <a:lnSpc>
                <a:spcPct val="100000"/>
              </a:lnSpc>
              <a:spcBef>
                <a:spcPts val="0"/>
              </a:spcBef>
              <a:spcAft>
                <a:spcPts val="0"/>
              </a:spcAft>
              <a:buNone/>
            </a:pPr>
            <a:r>
              <a:t/>
            </a:r>
            <a:endParaRPr sz="13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Heating/cooling upgrades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Safety upgrades </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Pecan Springs modernization</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That we are helping </a:t>
            </a:r>
            <a:br>
              <a:rPr lang="en" sz="1100">
                <a:solidFill>
                  <a:schemeClr val="dk1"/>
                </a:solidFill>
                <a:latin typeface="Open Sans"/>
                <a:ea typeface="Open Sans"/>
                <a:cs typeface="Open Sans"/>
                <a:sym typeface="Open Sans"/>
              </a:rPr>
            </a:br>
            <a:r>
              <a:rPr lang="en" sz="1100">
                <a:solidFill>
                  <a:schemeClr val="dk1"/>
                </a:solidFill>
                <a:latin typeface="Open Sans"/>
                <a:ea typeface="Open Sans"/>
                <a:cs typeface="Open Sans"/>
                <a:sym typeface="Open Sans"/>
              </a:rPr>
              <a:t>underserved communities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Equity by design - seeing schools that are usually not included be prioritized</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Excited about Proposal B so we can help more students </a:t>
            </a:r>
            <a:endParaRPr sz="1100">
              <a:solidFill>
                <a:schemeClr val="dk1"/>
              </a:solidFill>
              <a:latin typeface="Open Sans"/>
              <a:ea typeface="Open Sans"/>
              <a:cs typeface="Open Sans"/>
              <a:sym typeface="Open Sans"/>
            </a:endParaRPr>
          </a:p>
        </p:txBody>
      </p:sp>
      <p:sp>
        <p:nvSpPr>
          <p:cNvPr id="208" name="Google Shape;208;p3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9" name="Google Shape;209;p3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10" name="Google Shape;210;p3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11" name="Google Shape;211;p30"/>
          <p:cNvSpPr txBox="1"/>
          <p:nvPr>
            <p:ph idx="1" type="body"/>
          </p:nvPr>
        </p:nvSpPr>
        <p:spPr>
          <a:xfrm>
            <a:off x="2898075" y="1017725"/>
            <a:ext cx="29844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concerns do you have about the draft bond packages? </a:t>
            </a:r>
            <a:endParaRPr b="1" sz="1100">
              <a:solidFill>
                <a:schemeClr val="dk1"/>
              </a:solidFill>
              <a:latin typeface="Open Sans"/>
              <a:ea typeface="Open Sans"/>
              <a:cs typeface="Open Sans"/>
              <a:sym typeface="Open Sans"/>
            </a:endParaRPr>
          </a:p>
          <a:p>
            <a:pPr indent="0" lvl="0" marL="0" rtl="0" algn="l">
              <a:lnSpc>
                <a:spcPct val="100000"/>
              </a:lnSpc>
              <a:spcBef>
                <a:spcPts val="0"/>
              </a:spcBef>
              <a:spcAft>
                <a:spcPts val="0"/>
              </a:spcAft>
              <a:buNone/>
            </a:pPr>
            <a:r>
              <a:t/>
            </a:r>
            <a:endParaRPr sz="13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Not enough funding for McCallum - as old as Travis, issues with electrical, plumbing and HVAC, facility score</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Safety of previously modernized campuses - all glass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Safety concerns at Oak Hill - near a gun range, no walls, exterior of both sides of building are solid glass, you can go right up to the building and say HI to kids.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Concerned with low investments for Lively, Gullett and Highland Park </a:t>
            </a:r>
            <a:endParaRPr sz="1100">
              <a:solidFill>
                <a:schemeClr val="dk1"/>
              </a:solidFill>
              <a:latin typeface="Open Sans"/>
              <a:ea typeface="Open Sans"/>
              <a:cs typeface="Open Sans"/>
              <a:sym typeface="Open Sans"/>
            </a:endParaRPr>
          </a:p>
        </p:txBody>
      </p:sp>
      <p:sp>
        <p:nvSpPr>
          <p:cNvPr id="212" name="Google Shape;212;p30"/>
          <p:cNvSpPr txBox="1"/>
          <p:nvPr>
            <p:ph idx="1" type="body"/>
          </p:nvPr>
        </p:nvSpPr>
        <p:spPr>
          <a:xfrm>
            <a:off x="5838300" y="1017725"/>
            <a:ext cx="3095700" cy="3607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100">
                <a:solidFill>
                  <a:schemeClr val="dk1"/>
                </a:solidFill>
                <a:latin typeface="Open Sans"/>
                <a:ea typeface="Open Sans"/>
                <a:cs typeface="Open Sans"/>
                <a:sym typeface="Open Sans"/>
              </a:rPr>
              <a:t>What ideas do you have to strengthen the bond packages? </a:t>
            </a:r>
            <a:endParaRPr b="1" sz="1100">
              <a:solidFill>
                <a:schemeClr val="dk1"/>
              </a:solidFill>
              <a:latin typeface="Open Sans"/>
              <a:ea typeface="Open Sans"/>
              <a:cs typeface="Open Sans"/>
              <a:sym typeface="Open Sans"/>
            </a:endParaRPr>
          </a:p>
          <a:p>
            <a:pPr indent="0" lvl="0" marL="0" rtl="0" algn="l">
              <a:lnSpc>
                <a:spcPct val="100000"/>
              </a:lnSpc>
              <a:spcBef>
                <a:spcPts val="0"/>
              </a:spcBef>
              <a:spcAft>
                <a:spcPts val="0"/>
              </a:spcAft>
              <a:buNone/>
            </a:pPr>
            <a:r>
              <a:t/>
            </a:r>
            <a:endParaRPr sz="13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Oak Hill is close to NXP, AMD, YETI but many at those companies send their kids to private schools in the area. If we modernize Oak Hill, we might be able to get those families. Only Dual Language school in the vertical team. Sometimes overlooked because it’s on the west side.</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Students need wifi not just devices. Need to future proof and plan for the next 10 years with technology.</a:t>
            </a:r>
            <a:endParaRPr sz="1100">
              <a:solidFill>
                <a:schemeClr val="dk1"/>
              </a:solidFill>
              <a:latin typeface="Open Sans"/>
              <a:ea typeface="Open Sans"/>
              <a:cs typeface="Open Sans"/>
              <a:sym typeface="Ope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1"/>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Special Education Bond Feedback </a:t>
            </a:r>
            <a:endParaRPr b="1">
              <a:latin typeface="Roboto Slab"/>
              <a:ea typeface="Roboto Slab"/>
              <a:cs typeface="Roboto Slab"/>
              <a:sym typeface="Roboto Slab"/>
            </a:endParaRPr>
          </a:p>
        </p:txBody>
      </p:sp>
      <p:sp>
        <p:nvSpPr>
          <p:cNvPr id="218" name="Google Shape;218;p31"/>
          <p:cNvSpPr txBox="1"/>
          <p:nvPr>
            <p:ph idx="1" type="body"/>
          </p:nvPr>
        </p:nvSpPr>
        <p:spPr>
          <a:xfrm>
            <a:off x="234950" y="1017725"/>
            <a:ext cx="2883900" cy="3607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100">
                <a:solidFill>
                  <a:schemeClr val="dk1"/>
                </a:solidFill>
                <a:latin typeface="Open Sans"/>
                <a:ea typeface="Open Sans"/>
                <a:cs typeface="Open Sans"/>
                <a:sym typeface="Open Sans"/>
              </a:rPr>
              <a:t>What buildings, features, environmental factors prevent a child from being successful?</a:t>
            </a:r>
            <a:endParaRPr b="1"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b="1"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Lack of accessible playground and gym </a:t>
            </a:r>
            <a:r>
              <a:rPr lang="en" sz="1100">
                <a:solidFill>
                  <a:schemeClr val="dk1"/>
                </a:solidFill>
                <a:latin typeface="Open Sans"/>
                <a:ea typeface="Open Sans"/>
                <a:cs typeface="Open Sans"/>
                <a:sym typeface="Open Sans"/>
              </a:rPr>
              <a:t>equipment</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Issues with entrances/exits - having one accessible exit is not safe in an emergency</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New buildings with interior windows instead of solid walls are distracting for students with attention issues </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Old schools with classrooms that don’t have doors </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p:txBody>
      </p:sp>
      <p:sp>
        <p:nvSpPr>
          <p:cNvPr id="219" name="Google Shape;219;p31"/>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0" name="Google Shape;220;p31"/>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21" name="Google Shape;221;p31"/>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22" name="Google Shape;222;p31"/>
          <p:cNvSpPr txBox="1"/>
          <p:nvPr>
            <p:ph idx="1" type="body"/>
          </p:nvPr>
        </p:nvSpPr>
        <p:spPr>
          <a:xfrm>
            <a:off x="3118850" y="1017725"/>
            <a:ext cx="5824800" cy="3607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100">
                <a:solidFill>
                  <a:schemeClr val="dk1"/>
                </a:solidFill>
                <a:latin typeface="Open Sans"/>
                <a:ea typeface="Open Sans"/>
                <a:cs typeface="Open Sans"/>
                <a:sym typeface="Open Sans"/>
              </a:rPr>
              <a:t>What things have you seen that you wish all schools had? </a:t>
            </a:r>
            <a:endParaRPr b="1"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Calming corners or a calm environment in a classroom with attention to lighting</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More and better outdoor spaces, with trees and spaces for children to connect with nature; accessible playgrounds </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Wide hallways, wide doors, accessible bathrooms, sensory equipment for classrooms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Camera in all eligible Special Education classrooms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Any kind of sound baffling, especially in gyms, cafeterias, or open echo-y spaces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All gender neutral bathrooms</a:t>
            </a:r>
            <a:br>
              <a:rPr lang="en" sz="1100">
                <a:solidFill>
                  <a:schemeClr val="dk1"/>
                </a:solidFill>
                <a:latin typeface="Open Sans"/>
                <a:ea typeface="Open Sans"/>
                <a:cs typeface="Open Sans"/>
                <a:sym typeface="Open Sans"/>
              </a:rPr>
            </a:br>
            <a:endParaRPr sz="1100">
              <a:solidFill>
                <a:schemeClr val="dk1"/>
              </a:solidFill>
              <a:latin typeface="Open Sans"/>
              <a:ea typeface="Open Sans"/>
              <a:cs typeface="Open Sans"/>
              <a:sym typeface="Open Sans"/>
            </a:endParaRPr>
          </a:p>
          <a:p>
            <a:pPr indent="-298450" lvl="0" marL="457200" rtl="0" algn="l">
              <a:lnSpc>
                <a:spcPct val="115000"/>
              </a:lnSpc>
              <a:spcBef>
                <a:spcPts val="0"/>
              </a:spcBef>
              <a:spcAft>
                <a:spcPts val="0"/>
              </a:spcAft>
              <a:buClr>
                <a:schemeClr val="dk1"/>
              </a:buClr>
              <a:buSzPts val="1100"/>
              <a:buFont typeface="Open Sans"/>
              <a:buChar char="●"/>
            </a:pPr>
            <a:r>
              <a:rPr lang="en" sz="1100">
                <a:solidFill>
                  <a:schemeClr val="dk1"/>
                </a:solidFill>
                <a:latin typeface="Open Sans"/>
                <a:ea typeface="Open Sans"/>
                <a:cs typeface="Open Sans"/>
                <a:sym typeface="Open Sans"/>
              </a:rPr>
              <a:t>Inclusion design for music might include a few smaller practice rooms for instruction. Would benefit all kids, including those who are overwhelmed by instruction with, say, the whole band or percussion section.</a:t>
            </a:r>
            <a:endParaRPr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100">
              <a:solidFill>
                <a:schemeClr val="dk1"/>
              </a:solidFill>
              <a:latin typeface="Open Sans"/>
              <a:ea typeface="Open Sans"/>
              <a:cs typeface="Open Sans"/>
              <a:sym typeface="Open Sans"/>
            </a:endParaRPr>
          </a:p>
          <a:p>
            <a:pPr indent="0" lvl="0" marL="0" rtl="0" algn="l">
              <a:lnSpc>
                <a:spcPct val="115000"/>
              </a:lnSpc>
              <a:spcBef>
                <a:spcPts val="0"/>
              </a:spcBef>
              <a:spcAft>
                <a:spcPts val="0"/>
              </a:spcAft>
              <a:buNone/>
            </a:pPr>
            <a:r>
              <a:t/>
            </a:r>
            <a:endParaRPr sz="1100">
              <a:solidFill>
                <a:schemeClr val="dk1"/>
              </a:solidFill>
              <a:latin typeface="Open Sans"/>
              <a:ea typeface="Open Sans"/>
              <a:cs typeface="Open Sans"/>
              <a:sym typeface="Ope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5" name="Shape 65"/>
        <p:cNvGrpSpPr/>
        <p:nvPr/>
      </p:nvGrpSpPr>
      <p:grpSpPr>
        <a:xfrm>
          <a:off x="0" y="0"/>
          <a:ext cx="0" cy="0"/>
          <a:chOff x="0" y="0"/>
          <a:chExt cx="0" cy="0"/>
        </a:xfrm>
      </p:grpSpPr>
      <p:sp>
        <p:nvSpPr>
          <p:cNvPr id="66" name="Google Shape;66;p14"/>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p14"/>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Interpretation/</a:t>
            </a:r>
            <a:endParaRPr b="1">
              <a:solidFill>
                <a:schemeClr val="lt1"/>
              </a:solidFill>
              <a:latin typeface="Roboto Slab"/>
              <a:ea typeface="Roboto Slab"/>
              <a:cs typeface="Roboto Slab"/>
              <a:sym typeface="Roboto Slab"/>
            </a:endParaRPr>
          </a:p>
          <a:p>
            <a:pPr indent="0" lvl="0" marL="0" rtl="0" algn="ctr">
              <a:spcBef>
                <a:spcPts val="0"/>
              </a:spcBef>
              <a:spcAft>
                <a:spcPts val="0"/>
              </a:spcAft>
              <a:buNone/>
            </a:pPr>
            <a:r>
              <a:rPr b="1" lang="en">
                <a:solidFill>
                  <a:schemeClr val="lt1"/>
                </a:solidFill>
                <a:latin typeface="Roboto Slab"/>
                <a:ea typeface="Roboto Slab"/>
                <a:cs typeface="Roboto Slab"/>
                <a:sym typeface="Roboto Slab"/>
              </a:rPr>
              <a:t>Interpretación</a:t>
            </a:r>
            <a:endParaRPr b="1">
              <a:solidFill>
                <a:schemeClr val="lt1"/>
              </a:solidFill>
              <a:latin typeface="Roboto Slab"/>
              <a:ea typeface="Roboto Slab"/>
              <a:cs typeface="Roboto Slab"/>
              <a:sym typeface="Roboto Slab"/>
            </a:endParaRPr>
          </a:p>
        </p:txBody>
      </p:sp>
      <p:pic>
        <p:nvPicPr>
          <p:cNvPr id="68" name="Google Shape;68;p14"/>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69" name="Google Shape;69;p14"/>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A9343A"/>
                </a:solidFill>
              </a:rPr>
              <a:t>‹#›</a:t>
            </a:fld>
            <a:endParaRPr b="1" sz="1200">
              <a:solidFill>
                <a:srgbClr val="A9343A"/>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6" name="Shape 226"/>
        <p:cNvGrpSpPr/>
        <p:nvPr/>
      </p:nvGrpSpPr>
      <p:grpSpPr>
        <a:xfrm>
          <a:off x="0" y="0"/>
          <a:ext cx="0" cy="0"/>
          <a:chOff x="0" y="0"/>
          <a:chExt cx="0" cy="0"/>
        </a:xfrm>
      </p:grpSpPr>
      <p:sp>
        <p:nvSpPr>
          <p:cNvPr id="227" name="Google Shape;227;p32"/>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32"/>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Draft Bond Packages</a:t>
            </a:r>
            <a:r>
              <a:rPr b="1" lang="en">
                <a:solidFill>
                  <a:schemeClr val="lt1"/>
                </a:solidFill>
                <a:latin typeface="Roboto Slab"/>
                <a:ea typeface="Roboto Slab"/>
                <a:cs typeface="Roboto Slab"/>
                <a:sym typeface="Roboto Slab"/>
              </a:rPr>
              <a:t> Discussion </a:t>
            </a:r>
            <a:r>
              <a:rPr b="1" lang="en">
                <a:solidFill>
                  <a:schemeClr val="lt1"/>
                </a:solidFill>
                <a:latin typeface="Roboto Slab"/>
                <a:ea typeface="Roboto Slab"/>
                <a:cs typeface="Roboto Slab"/>
                <a:sym typeface="Roboto Slab"/>
              </a:rPr>
              <a:t>and Adoption</a:t>
            </a:r>
            <a:r>
              <a:rPr b="1" lang="en">
                <a:solidFill>
                  <a:schemeClr val="lt1"/>
                </a:solidFill>
                <a:latin typeface="Roboto Slab"/>
                <a:ea typeface="Roboto Slab"/>
                <a:cs typeface="Roboto Slab"/>
                <a:sym typeface="Roboto Slab"/>
              </a:rPr>
              <a:t>  </a:t>
            </a:r>
            <a:endParaRPr b="1">
              <a:solidFill>
                <a:schemeClr val="lt1"/>
              </a:solidFill>
              <a:latin typeface="Roboto Slab"/>
              <a:ea typeface="Roboto Slab"/>
              <a:cs typeface="Roboto Slab"/>
              <a:sym typeface="Roboto Slab"/>
            </a:endParaRPr>
          </a:p>
        </p:txBody>
      </p:sp>
      <p:pic>
        <p:nvPicPr>
          <p:cNvPr id="229" name="Google Shape;229;p32"/>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30" name="Google Shape;230;p32"/>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3"/>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Motions/Votes </a:t>
            </a:r>
            <a:r>
              <a:rPr b="1" lang="en">
                <a:latin typeface="Roboto Slab"/>
                <a:ea typeface="Roboto Slab"/>
                <a:cs typeface="Roboto Slab"/>
                <a:sym typeface="Roboto Slab"/>
              </a:rPr>
              <a:t>for</a:t>
            </a:r>
            <a:r>
              <a:rPr b="1" lang="en">
                <a:latin typeface="Roboto Slab"/>
                <a:ea typeface="Roboto Slab"/>
                <a:cs typeface="Roboto Slab"/>
                <a:sym typeface="Roboto Slab"/>
              </a:rPr>
              <a:t> Adoption</a:t>
            </a:r>
            <a:endParaRPr b="1">
              <a:latin typeface="Roboto Slab"/>
              <a:ea typeface="Roboto Slab"/>
              <a:cs typeface="Roboto Slab"/>
              <a:sym typeface="Roboto Slab"/>
            </a:endParaRPr>
          </a:p>
        </p:txBody>
      </p:sp>
      <p:sp>
        <p:nvSpPr>
          <p:cNvPr id="236" name="Google Shape;236;p33"/>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7" name="Google Shape;237;p33"/>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38" name="Google Shape;238;p33"/>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
        <p:nvSpPr>
          <p:cNvPr id="239" name="Google Shape;239;p33"/>
          <p:cNvSpPr txBox="1"/>
          <p:nvPr>
            <p:ph idx="1" type="body"/>
          </p:nvPr>
        </p:nvSpPr>
        <p:spPr>
          <a:xfrm>
            <a:off x="788125" y="1093925"/>
            <a:ext cx="7455900" cy="3811200"/>
          </a:xfrm>
          <a:prstGeom prst="rect">
            <a:avLst/>
          </a:prstGeom>
        </p:spPr>
        <p:txBody>
          <a:bodyPr anchorCtr="0" anchor="t" bIns="91425" lIns="91425" spcFirstLastPara="1" rIns="91425" wrap="square" tIns="91425">
            <a:noAutofit/>
          </a:bodyPr>
          <a:lstStyle/>
          <a:p>
            <a:pPr indent="-361950" lvl="0" marL="457200" rtl="0" algn="l">
              <a:lnSpc>
                <a:spcPct val="115000"/>
              </a:lnSpc>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Bylaws</a:t>
            </a:r>
            <a:r>
              <a:rPr lang="en" sz="2100">
                <a:solidFill>
                  <a:schemeClr val="dk1"/>
                </a:solidFill>
                <a:latin typeface="Open Sans"/>
                <a:ea typeface="Open Sans"/>
                <a:cs typeface="Open Sans"/>
                <a:sym typeface="Open Sans"/>
              </a:rPr>
              <a:t> recommend consensus</a:t>
            </a:r>
            <a:endParaRPr sz="2100">
              <a:solidFill>
                <a:schemeClr val="dk1"/>
              </a:solidFill>
              <a:latin typeface="Open Sans"/>
              <a:ea typeface="Open Sans"/>
              <a:cs typeface="Open Sans"/>
              <a:sym typeface="Open Sans"/>
            </a:endParaRPr>
          </a:p>
          <a:p>
            <a:pPr indent="-361950" lvl="1" marL="914400" rtl="0" algn="l">
              <a:lnSpc>
                <a:spcPct val="115000"/>
              </a:lnSpc>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By a motion and a second, the committee </a:t>
            </a:r>
            <a:r>
              <a:rPr lang="en" sz="2100">
                <a:solidFill>
                  <a:schemeClr val="dk1"/>
                </a:solidFill>
                <a:latin typeface="Open Sans"/>
                <a:ea typeface="Open Sans"/>
                <a:cs typeface="Open Sans"/>
                <a:sym typeface="Open Sans"/>
              </a:rPr>
              <a:t>unanimously</a:t>
            </a:r>
            <a:r>
              <a:rPr lang="en" sz="2100">
                <a:solidFill>
                  <a:schemeClr val="dk1"/>
                </a:solidFill>
                <a:latin typeface="Open Sans"/>
                <a:ea typeface="Open Sans"/>
                <a:cs typeface="Open Sans"/>
                <a:sym typeface="Open Sans"/>
              </a:rPr>
              <a:t> adopts Proposal(s) </a:t>
            </a:r>
            <a:endParaRPr sz="2100">
              <a:solidFill>
                <a:schemeClr val="dk1"/>
              </a:solidFill>
              <a:latin typeface="Open Sans"/>
              <a:ea typeface="Open Sans"/>
              <a:cs typeface="Open Sans"/>
              <a:sym typeface="Open Sans"/>
            </a:endParaRPr>
          </a:p>
          <a:p>
            <a:pPr indent="-361950" lvl="0" marL="457200" rtl="0" algn="l">
              <a:lnSpc>
                <a:spcPct val="115000"/>
              </a:lnSpc>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If no consensus is reached a </a:t>
            </a:r>
            <a:r>
              <a:rPr lang="en" sz="2100">
                <a:solidFill>
                  <a:schemeClr val="dk1"/>
                </a:solidFill>
                <a:latin typeface="Open Sans"/>
                <a:ea typeface="Open Sans"/>
                <a:cs typeface="Open Sans"/>
                <a:sym typeface="Open Sans"/>
              </a:rPr>
              <a:t>vote to adopt is allowed</a:t>
            </a:r>
            <a:endParaRPr sz="2100">
              <a:solidFill>
                <a:schemeClr val="dk1"/>
              </a:solidFill>
              <a:latin typeface="Open Sans"/>
              <a:ea typeface="Open Sans"/>
              <a:cs typeface="Open Sans"/>
              <a:sym typeface="Open Sans"/>
            </a:endParaRPr>
          </a:p>
          <a:p>
            <a:pPr indent="-361950" lvl="1" marL="914400" rtl="0" algn="l">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By a motion and a second, the committee votes</a:t>
            </a:r>
            <a:endParaRPr sz="2100">
              <a:solidFill>
                <a:schemeClr val="dk1"/>
              </a:solidFill>
              <a:latin typeface="Open Sans"/>
              <a:ea typeface="Open Sans"/>
              <a:cs typeface="Open Sans"/>
              <a:sym typeface="Open Sans"/>
            </a:endParaRPr>
          </a:p>
          <a:p>
            <a:pPr indent="-361950" lvl="1" marL="914400" rtl="0" algn="l">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Vote of Y to N is recorded with names of those voting Yes and No</a:t>
            </a:r>
            <a:endParaRPr sz="2100">
              <a:solidFill>
                <a:schemeClr val="dk1"/>
              </a:solidFill>
              <a:latin typeface="Open Sans"/>
              <a:ea typeface="Open Sans"/>
              <a:cs typeface="Open Sans"/>
              <a:sym typeface="Open Sans"/>
            </a:endParaRPr>
          </a:p>
          <a:p>
            <a:pPr indent="-361950" lvl="0" marL="457200" rtl="0" algn="l">
              <a:spcBef>
                <a:spcPts val="0"/>
              </a:spcBef>
              <a:spcAft>
                <a:spcPts val="0"/>
              </a:spcAft>
              <a:buClr>
                <a:schemeClr val="dk1"/>
              </a:buClr>
              <a:buSzPts val="2100"/>
              <a:buFont typeface="Open Sans"/>
              <a:buChar char="●"/>
            </a:pPr>
            <a:r>
              <a:rPr lang="en" sz="2100">
                <a:solidFill>
                  <a:schemeClr val="dk1"/>
                </a:solidFill>
                <a:latin typeface="Open Sans"/>
                <a:ea typeface="Open Sans"/>
                <a:cs typeface="Open Sans"/>
                <a:sym typeface="Open Sans"/>
              </a:rPr>
              <a:t>If multiple proposals, a separate motion should be conducted for each</a:t>
            </a:r>
            <a:endParaRPr sz="2100">
              <a:solidFill>
                <a:schemeClr val="dk1"/>
              </a:solidFill>
              <a:latin typeface="Open Sans"/>
              <a:ea typeface="Open Sans"/>
              <a:cs typeface="Open Sans"/>
              <a:sym typeface="Ope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3" name="Shape 243"/>
        <p:cNvGrpSpPr/>
        <p:nvPr/>
      </p:nvGrpSpPr>
      <p:grpSpPr>
        <a:xfrm>
          <a:off x="0" y="0"/>
          <a:ext cx="0" cy="0"/>
          <a:chOff x="0" y="0"/>
          <a:chExt cx="0" cy="0"/>
        </a:xfrm>
      </p:grpSpPr>
      <p:sp>
        <p:nvSpPr>
          <p:cNvPr id="244" name="Google Shape;244;p34"/>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5" name="Google Shape;245;p34"/>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Next Steps</a:t>
            </a:r>
            <a:endParaRPr b="1">
              <a:solidFill>
                <a:schemeClr val="lt1"/>
              </a:solidFill>
              <a:latin typeface="Roboto Slab"/>
              <a:ea typeface="Roboto Slab"/>
              <a:cs typeface="Roboto Slab"/>
              <a:sym typeface="Roboto Slab"/>
            </a:endParaRPr>
          </a:p>
        </p:txBody>
      </p:sp>
      <p:pic>
        <p:nvPicPr>
          <p:cNvPr id="246" name="Google Shape;246;p34"/>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47" name="Google Shape;247;p34"/>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Upcoming Events</a:t>
            </a:r>
            <a:endParaRPr b="1">
              <a:latin typeface="Roboto Slab"/>
              <a:ea typeface="Roboto Slab"/>
              <a:cs typeface="Roboto Slab"/>
              <a:sym typeface="Roboto Slab"/>
            </a:endParaRPr>
          </a:p>
        </p:txBody>
      </p:sp>
      <p:sp>
        <p:nvSpPr>
          <p:cNvPr id="253" name="Google Shape;253;p35"/>
          <p:cNvSpPr txBox="1"/>
          <p:nvPr>
            <p:ph idx="1" type="body"/>
          </p:nvPr>
        </p:nvSpPr>
        <p:spPr>
          <a:xfrm>
            <a:off x="311700" y="765200"/>
            <a:ext cx="7941600" cy="36882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SzPts val="770"/>
              <a:buNone/>
            </a:pPr>
            <a:r>
              <a:t/>
            </a:r>
            <a:endParaRPr>
              <a:solidFill>
                <a:srgbClr val="3F3F3F"/>
              </a:solidFill>
              <a:latin typeface="Open Sans"/>
              <a:ea typeface="Open Sans"/>
              <a:cs typeface="Open Sans"/>
              <a:sym typeface="Open Sans"/>
            </a:endParaRPr>
          </a:p>
          <a:p>
            <a:pPr indent="-342900" lvl="0" marL="457200" rtl="0" algn="l">
              <a:lnSpc>
                <a:spcPct val="105000"/>
              </a:lnSpc>
              <a:spcBef>
                <a:spcPts val="1000"/>
              </a:spcBef>
              <a:spcAft>
                <a:spcPts val="0"/>
              </a:spcAft>
              <a:buClr>
                <a:srgbClr val="3F3F3F"/>
              </a:buClr>
              <a:buSzPts val="1800"/>
              <a:buFont typeface="Open Sans"/>
              <a:buChar char="●"/>
            </a:pPr>
            <a:r>
              <a:rPr b="1" lang="en">
                <a:solidFill>
                  <a:srgbClr val="3F3F3F"/>
                </a:solidFill>
                <a:latin typeface="Open Sans"/>
                <a:ea typeface="Open Sans"/>
                <a:cs typeface="Open Sans"/>
                <a:sym typeface="Open Sans"/>
              </a:rPr>
              <a:t>Wednesday, July 27 </a:t>
            </a:r>
            <a:r>
              <a:rPr lang="en">
                <a:solidFill>
                  <a:srgbClr val="3F3F3F"/>
                </a:solidFill>
                <a:latin typeface="Open Sans"/>
                <a:ea typeface="Open Sans"/>
                <a:cs typeface="Open Sans"/>
                <a:sym typeface="Open Sans"/>
              </a:rPr>
              <a:t>- Community Conversations </a:t>
            </a:r>
            <a:endParaRPr>
              <a:solidFill>
                <a:srgbClr val="3F3F3F"/>
              </a:solidFill>
              <a:latin typeface="Open Sans"/>
              <a:ea typeface="Open Sans"/>
              <a:cs typeface="Open Sans"/>
              <a:sym typeface="Open Sans"/>
            </a:endParaRPr>
          </a:p>
          <a:p>
            <a:pPr indent="-316230" lvl="1" marL="914400" rtl="0" algn="l">
              <a:lnSpc>
                <a:spcPct val="105000"/>
              </a:lnSpc>
              <a:spcBef>
                <a:spcPts val="0"/>
              </a:spcBef>
              <a:spcAft>
                <a:spcPts val="0"/>
              </a:spcAft>
              <a:buClr>
                <a:srgbClr val="3F3F3F"/>
              </a:buClr>
              <a:buSzPts val="1380"/>
              <a:buFont typeface="Open Sans"/>
              <a:buChar char="○"/>
            </a:pPr>
            <a:r>
              <a:rPr lang="en" sz="1800">
                <a:solidFill>
                  <a:srgbClr val="3F3F3F"/>
                </a:solidFill>
                <a:latin typeface="Open Sans"/>
                <a:ea typeface="Open Sans"/>
                <a:cs typeface="Open Sans"/>
                <a:sym typeface="Open Sans"/>
              </a:rPr>
              <a:t>12 –1:30 p.m.   </a:t>
            </a:r>
            <a:endParaRPr sz="1800">
              <a:solidFill>
                <a:srgbClr val="3F3F3F"/>
              </a:solidFill>
              <a:latin typeface="Open Sans"/>
              <a:ea typeface="Open Sans"/>
              <a:cs typeface="Open Sans"/>
              <a:sym typeface="Open Sans"/>
            </a:endParaRPr>
          </a:p>
          <a:p>
            <a:pPr indent="-316230" lvl="1" marL="914400" rtl="0" algn="l">
              <a:lnSpc>
                <a:spcPct val="105000"/>
              </a:lnSpc>
              <a:spcBef>
                <a:spcPts val="0"/>
              </a:spcBef>
              <a:spcAft>
                <a:spcPts val="0"/>
              </a:spcAft>
              <a:buClr>
                <a:srgbClr val="3F3F3F"/>
              </a:buClr>
              <a:buSzPts val="1380"/>
              <a:buFont typeface="Open Sans"/>
              <a:buChar char="○"/>
            </a:pPr>
            <a:r>
              <a:rPr lang="en" sz="1800">
                <a:solidFill>
                  <a:srgbClr val="3F3F3F"/>
                </a:solidFill>
                <a:latin typeface="Open Sans"/>
                <a:ea typeface="Open Sans"/>
                <a:cs typeface="Open Sans"/>
                <a:sym typeface="Open Sans"/>
              </a:rPr>
              <a:t>6 – 8 p.m.  </a:t>
            </a:r>
            <a:endParaRPr>
              <a:solidFill>
                <a:srgbClr val="3F3F3F"/>
              </a:solidFill>
              <a:latin typeface="Open Sans"/>
              <a:ea typeface="Open Sans"/>
              <a:cs typeface="Open Sans"/>
              <a:sym typeface="Open Sans"/>
            </a:endParaRPr>
          </a:p>
          <a:p>
            <a:pPr indent="-342900" lvl="0" marL="457200" rtl="0" algn="l">
              <a:lnSpc>
                <a:spcPct val="105000"/>
              </a:lnSpc>
              <a:spcBef>
                <a:spcPts val="1000"/>
              </a:spcBef>
              <a:spcAft>
                <a:spcPts val="0"/>
              </a:spcAft>
              <a:buClr>
                <a:srgbClr val="3F3F3F"/>
              </a:buClr>
              <a:buSzPts val="1800"/>
              <a:buFont typeface="Open Sans"/>
              <a:buChar char="●"/>
            </a:pPr>
            <a:r>
              <a:rPr b="1" lang="en">
                <a:solidFill>
                  <a:srgbClr val="3F3F3F"/>
                </a:solidFill>
                <a:latin typeface="Open Sans"/>
                <a:ea typeface="Open Sans"/>
                <a:cs typeface="Open Sans"/>
                <a:sym typeface="Open Sans"/>
              </a:rPr>
              <a:t>Thursday, July 28 </a:t>
            </a:r>
            <a:r>
              <a:rPr lang="en">
                <a:solidFill>
                  <a:srgbClr val="3F3F3F"/>
                </a:solidFill>
                <a:latin typeface="Open Sans"/>
                <a:ea typeface="Open Sans"/>
                <a:cs typeface="Open Sans"/>
                <a:sym typeface="Open Sans"/>
              </a:rPr>
              <a:t>- Board</a:t>
            </a:r>
            <a:r>
              <a:rPr lang="en">
                <a:solidFill>
                  <a:srgbClr val="3F3F3F"/>
                </a:solidFill>
                <a:highlight>
                  <a:schemeClr val="lt1"/>
                </a:highlight>
                <a:latin typeface="Open Sans"/>
                <a:ea typeface="Open Sans"/>
                <a:cs typeface="Open Sans"/>
                <a:sym typeface="Open Sans"/>
              </a:rPr>
              <a:t> Work</a:t>
            </a:r>
            <a:r>
              <a:rPr lang="en">
                <a:solidFill>
                  <a:srgbClr val="3F3F3F"/>
                </a:solidFill>
                <a:latin typeface="Open Sans"/>
                <a:ea typeface="Open Sans"/>
                <a:cs typeface="Open Sans"/>
                <a:sym typeface="Open Sans"/>
              </a:rPr>
              <a:t> Session</a:t>
            </a:r>
            <a:endParaRPr>
              <a:solidFill>
                <a:srgbClr val="3F3F3F"/>
              </a:solidFill>
              <a:latin typeface="Open Sans"/>
              <a:ea typeface="Open Sans"/>
              <a:cs typeface="Open Sans"/>
              <a:sym typeface="Open Sans"/>
            </a:endParaRPr>
          </a:p>
          <a:p>
            <a:pPr indent="0" lvl="0" marL="0" rtl="0" algn="l">
              <a:lnSpc>
                <a:spcPct val="105000"/>
              </a:lnSpc>
              <a:spcBef>
                <a:spcPts val="0"/>
              </a:spcBef>
              <a:spcAft>
                <a:spcPts val="0"/>
              </a:spcAft>
              <a:buNone/>
            </a:pPr>
            <a:r>
              <a:t/>
            </a:r>
            <a:endParaRPr b="1">
              <a:solidFill>
                <a:srgbClr val="3F3F3F"/>
              </a:solidFill>
              <a:latin typeface="Open Sans"/>
              <a:ea typeface="Open Sans"/>
              <a:cs typeface="Open Sans"/>
              <a:sym typeface="Open Sans"/>
            </a:endParaRPr>
          </a:p>
          <a:p>
            <a:pPr indent="-342900" lvl="0" marL="457200" rtl="0" algn="l">
              <a:lnSpc>
                <a:spcPct val="105000"/>
              </a:lnSpc>
              <a:spcBef>
                <a:spcPts val="0"/>
              </a:spcBef>
              <a:spcAft>
                <a:spcPts val="0"/>
              </a:spcAft>
              <a:buClr>
                <a:srgbClr val="3F3F3F"/>
              </a:buClr>
              <a:buSzPts val="1800"/>
              <a:buFont typeface="Open Sans"/>
              <a:buChar char="●"/>
            </a:pPr>
            <a:r>
              <a:rPr b="1" lang="en">
                <a:solidFill>
                  <a:srgbClr val="3F3F3F"/>
                </a:solidFill>
                <a:latin typeface="Open Sans"/>
                <a:ea typeface="Open Sans"/>
                <a:cs typeface="Open Sans"/>
                <a:sym typeface="Open Sans"/>
              </a:rPr>
              <a:t>Tuesday, August 9</a:t>
            </a:r>
            <a:r>
              <a:rPr b="1" lang="en">
                <a:solidFill>
                  <a:srgbClr val="3F3F3F"/>
                </a:solidFill>
                <a:latin typeface="Open Sans"/>
                <a:ea typeface="Open Sans"/>
                <a:cs typeface="Open Sans"/>
                <a:sym typeface="Open Sans"/>
              </a:rPr>
              <a:t> </a:t>
            </a:r>
            <a:r>
              <a:rPr b="1" lang="en">
                <a:solidFill>
                  <a:srgbClr val="3F3F3F"/>
                </a:solidFill>
                <a:latin typeface="Open Sans"/>
                <a:ea typeface="Open Sans"/>
                <a:cs typeface="Open Sans"/>
                <a:sym typeface="Open Sans"/>
              </a:rPr>
              <a:t> </a:t>
            </a:r>
            <a:r>
              <a:rPr lang="en">
                <a:solidFill>
                  <a:srgbClr val="3F3F3F"/>
                </a:solidFill>
                <a:latin typeface="Open Sans"/>
                <a:ea typeface="Open Sans"/>
                <a:cs typeface="Open Sans"/>
                <a:sym typeface="Open Sans"/>
              </a:rPr>
              <a:t>- Board Special Meeting - Vote to Call Bond Election</a:t>
            </a:r>
            <a:r>
              <a:rPr b="1" lang="en">
                <a:solidFill>
                  <a:srgbClr val="3F3F3F"/>
                </a:solidFill>
                <a:latin typeface="Open Sans"/>
                <a:ea typeface="Open Sans"/>
                <a:cs typeface="Open Sans"/>
                <a:sym typeface="Open Sans"/>
              </a:rPr>
              <a:t> </a:t>
            </a:r>
            <a:endParaRPr b="1">
              <a:solidFill>
                <a:srgbClr val="3F3F3F"/>
              </a:solidFill>
              <a:latin typeface="Open Sans"/>
              <a:ea typeface="Open Sans"/>
              <a:cs typeface="Open Sans"/>
              <a:sym typeface="Open Sans"/>
            </a:endParaRPr>
          </a:p>
          <a:p>
            <a:pPr indent="0" lvl="0" marL="457200" rtl="0" algn="l">
              <a:lnSpc>
                <a:spcPct val="105000"/>
              </a:lnSpc>
              <a:spcBef>
                <a:spcPts val="0"/>
              </a:spcBef>
              <a:spcAft>
                <a:spcPts val="1000"/>
              </a:spcAft>
              <a:buNone/>
            </a:pPr>
            <a:r>
              <a:t/>
            </a:r>
            <a:endParaRPr b="1">
              <a:solidFill>
                <a:srgbClr val="3F3F3F"/>
              </a:solidFill>
              <a:latin typeface="Open Sans"/>
              <a:ea typeface="Open Sans"/>
              <a:cs typeface="Open Sans"/>
              <a:sym typeface="Open Sans"/>
            </a:endParaRPr>
          </a:p>
        </p:txBody>
      </p:sp>
      <p:sp>
        <p:nvSpPr>
          <p:cNvPr id="254" name="Google Shape;254;p35"/>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55" name="Google Shape;255;p35"/>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256" name="Google Shape;256;p35"/>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0" name="Shape 260"/>
        <p:cNvGrpSpPr/>
        <p:nvPr/>
      </p:nvGrpSpPr>
      <p:grpSpPr>
        <a:xfrm>
          <a:off x="0" y="0"/>
          <a:ext cx="0" cy="0"/>
          <a:chOff x="0" y="0"/>
          <a:chExt cx="0" cy="0"/>
        </a:xfrm>
      </p:grpSpPr>
      <p:sp>
        <p:nvSpPr>
          <p:cNvPr id="261" name="Google Shape;261;p36"/>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2" name="Google Shape;262;p36"/>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Thank You</a:t>
            </a:r>
            <a:endParaRPr b="1">
              <a:solidFill>
                <a:schemeClr val="lt1"/>
              </a:solidFill>
              <a:latin typeface="Roboto Slab"/>
              <a:ea typeface="Roboto Slab"/>
              <a:cs typeface="Roboto Slab"/>
              <a:sym typeface="Roboto Slab"/>
            </a:endParaRPr>
          </a:p>
        </p:txBody>
      </p:sp>
      <p:pic>
        <p:nvPicPr>
          <p:cNvPr id="263" name="Google Shape;263;p36"/>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64" name="Google Shape;264;p3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100">
                <a:solidFill>
                  <a:srgbClr val="980000"/>
                </a:solidFill>
              </a:rPr>
              <a:t>‹#›</a:t>
            </a:fld>
            <a:endParaRPr b="1" sz="1300">
              <a:solidFill>
                <a:srgbClr val="98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8" name="Shape 268"/>
        <p:cNvGrpSpPr/>
        <p:nvPr/>
      </p:nvGrpSpPr>
      <p:grpSpPr>
        <a:xfrm>
          <a:off x="0" y="0"/>
          <a:ext cx="0" cy="0"/>
          <a:chOff x="0" y="0"/>
          <a:chExt cx="0" cy="0"/>
        </a:xfrm>
      </p:grpSpPr>
      <p:sp>
        <p:nvSpPr>
          <p:cNvPr id="269" name="Google Shape;269;p37"/>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37"/>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Adjourn</a:t>
            </a:r>
            <a:endParaRPr b="1">
              <a:solidFill>
                <a:schemeClr val="lt1"/>
              </a:solidFill>
              <a:latin typeface="Roboto Slab"/>
              <a:ea typeface="Roboto Slab"/>
              <a:cs typeface="Roboto Slab"/>
              <a:sym typeface="Roboto Slab"/>
            </a:endParaRPr>
          </a:p>
        </p:txBody>
      </p:sp>
      <p:pic>
        <p:nvPicPr>
          <p:cNvPr id="271" name="Google Shape;271;p3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272" name="Google Shape;272;p37"/>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100">
                <a:solidFill>
                  <a:srgbClr val="980000"/>
                </a:solidFill>
              </a:rPr>
              <a:t>‹#›</a:t>
            </a:fld>
            <a:endParaRPr b="1" sz="1300">
              <a:solidFill>
                <a:srgbClr val="98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5"/>
          <p:cNvSpPr txBox="1"/>
          <p:nvPr>
            <p:ph type="title"/>
          </p:nvPr>
        </p:nvSpPr>
        <p:spPr>
          <a:xfrm>
            <a:off x="311700" y="140225"/>
            <a:ext cx="8520600" cy="12702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latin typeface="Roboto Slab"/>
                <a:ea typeface="Roboto Slab"/>
                <a:cs typeface="Roboto Slab"/>
                <a:sym typeface="Roboto Slab"/>
              </a:rPr>
              <a:t>Bond Steering Committee / Comité Directivo del Bono</a:t>
            </a:r>
            <a:br>
              <a:rPr b="1" lang="en">
                <a:latin typeface="Roboto Slab"/>
                <a:ea typeface="Roboto Slab"/>
                <a:cs typeface="Roboto Slab"/>
                <a:sym typeface="Roboto Slab"/>
              </a:rPr>
            </a:br>
            <a:r>
              <a:rPr lang="en">
                <a:latin typeface="Roboto Slab"/>
                <a:ea typeface="Roboto Slab"/>
                <a:cs typeface="Roboto Slab"/>
                <a:sym typeface="Roboto Slab"/>
              </a:rPr>
              <a:t>Public Comment Registrations / Inscripción para presentar un comentario público</a:t>
            </a:r>
            <a:endParaRPr>
              <a:latin typeface="Roboto Slab"/>
              <a:ea typeface="Roboto Slab"/>
              <a:cs typeface="Roboto Slab"/>
              <a:sym typeface="Roboto Slab"/>
            </a:endParaRPr>
          </a:p>
        </p:txBody>
      </p:sp>
      <p:sp>
        <p:nvSpPr>
          <p:cNvPr id="75" name="Google Shape;75;p15"/>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76" name="Google Shape;76;p15"/>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77" name="Google Shape;77;p15"/>
          <p:cNvSpPr txBox="1"/>
          <p:nvPr/>
        </p:nvSpPr>
        <p:spPr>
          <a:xfrm>
            <a:off x="444750" y="1314875"/>
            <a:ext cx="8577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78" name="Google Shape;78;p15"/>
          <p:cNvSpPr txBox="1"/>
          <p:nvPr/>
        </p:nvSpPr>
        <p:spPr>
          <a:xfrm>
            <a:off x="99475" y="2411965"/>
            <a:ext cx="4466700" cy="2049600"/>
          </a:xfrm>
          <a:prstGeom prst="rect">
            <a:avLst/>
          </a:prstGeom>
          <a:noFill/>
          <a:ln>
            <a:noFill/>
          </a:ln>
        </p:spPr>
        <p:txBody>
          <a:bodyPr anchorCtr="0" anchor="t" bIns="91425" lIns="91425" spcFirstLastPara="1" rIns="91425" wrap="square" tIns="91425">
            <a:spAutoFit/>
          </a:bodyPr>
          <a:lstStyle/>
          <a:p>
            <a:pPr indent="-298450" lvl="0" marL="457200" rtl="0" algn="l">
              <a:lnSpc>
                <a:spcPct val="115000"/>
              </a:lnSpc>
              <a:spcBef>
                <a:spcPts val="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Ten minutes for public comment</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Two minutes per person</a:t>
            </a:r>
            <a:endParaRPr>
              <a:solidFill>
                <a:srgbClr val="3F3F3F"/>
              </a:solidFill>
              <a:latin typeface="Open Sans"/>
              <a:ea typeface="Open Sans"/>
              <a:cs typeface="Open Sans"/>
              <a:sym typeface="Open Sans"/>
            </a:endParaRPr>
          </a:p>
          <a:p>
            <a:pPr indent="-298450" lvl="0" marL="457200" rtl="0" algn="l">
              <a:lnSpc>
                <a:spcPct val="115000"/>
              </a:lnSpc>
              <a:spcBef>
                <a:spcPts val="1000"/>
              </a:spcBef>
              <a:spcAft>
                <a:spcPts val="0"/>
              </a:spcAft>
              <a:buClr>
                <a:srgbClr val="3F3F3F"/>
              </a:buClr>
              <a:buSzPts val="1100"/>
              <a:buFont typeface="Open Sans"/>
              <a:buChar char="●"/>
            </a:pPr>
            <a:r>
              <a:rPr lang="en">
                <a:solidFill>
                  <a:srgbClr val="3F3F3F"/>
                </a:solidFill>
                <a:latin typeface="Open Sans"/>
                <a:ea typeface="Open Sans"/>
                <a:cs typeface="Open Sans"/>
                <a:sym typeface="Open Sans"/>
              </a:rPr>
              <a:t>Register using the QR Code or </a:t>
            </a:r>
            <a:r>
              <a:rPr lang="en" u="sng">
                <a:solidFill>
                  <a:schemeClr val="hlink"/>
                </a:solidFill>
                <a:latin typeface="Open Sans"/>
                <a:ea typeface="Open Sans"/>
                <a:cs typeface="Open Sans"/>
                <a:sym typeface="Open Sans"/>
                <a:hlinkClick r:id="rId4"/>
              </a:rPr>
              <a:t>https://tinyurl.com/aisd2022bond</a:t>
            </a:r>
            <a:r>
              <a:rPr lang="en">
                <a:solidFill>
                  <a:srgbClr val="3F3F3F"/>
                </a:solidFill>
                <a:latin typeface="Open Sans"/>
                <a:ea typeface="Open Sans"/>
                <a:cs typeface="Open Sans"/>
                <a:sym typeface="Open Sans"/>
              </a:rPr>
              <a:t> </a:t>
            </a:r>
            <a:endParaRPr>
              <a:solidFill>
                <a:srgbClr val="3F3F3F"/>
              </a:solidFill>
              <a:latin typeface="Open Sans"/>
              <a:ea typeface="Open Sans"/>
              <a:cs typeface="Open Sans"/>
              <a:sym typeface="Open Sans"/>
            </a:endParaRPr>
          </a:p>
          <a:p>
            <a:pPr indent="-292100" lvl="0" marL="457200" rtl="0" algn="l">
              <a:lnSpc>
                <a:spcPct val="115000"/>
              </a:lnSpc>
              <a:spcBef>
                <a:spcPts val="1200"/>
              </a:spcBef>
              <a:spcAft>
                <a:spcPts val="1000"/>
              </a:spcAft>
              <a:buClr>
                <a:srgbClr val="3F3F3F"/>
              </a:buClr>
              <a:buSzPts val="1000"/>
              <a:buChar char="●"/>
            </a:pPr>
            <a:r>
              <a:rPr lang="en">
                <a:solidFill>
                  <a:srgbClr val="3F3F3F"/>
                </a:solidFill>
                <a:latin typeface="Open Sans"/>
                <a:ea typeface="Open Sans"/>
                <a:cs typeface="Open Sans"/>
                <a:sym typeface="Open Sans"/>
              </a:rPr>
              <a:t>The committee follows the district’s Communications and Visitor Requirements </a:t>
            </a:r>
            <a:endParaRPr sz="1000">
              <a:solidFill>
                <a:srgbClr val="3F3F3F"/>
              </a:solidFill>
            </a:endParaRPr>
          </a:p>
        </p:txBody>
      </p:sp>
      <p:sp>
        <p:nvSpPr>
          <p:cNvPr id="79" name="Google Shape;79;p15"/>
          <p:cNvSpPr txBox="1"/>
          <p:nvPr/>
        </p:nvSpPr>
        <p:spPr>
          <a:xfrm>
            <a:off x="4365600" y="2411978"/>
            <a:ext cx="4466700" cy="20241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Diez minutos para comentarios públicos</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Dos minutos por persona.</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0"/>
              </a:spcAft>
              <a:buClr>
                <a:srgbClr val="3F3F3F"/>
              </a:buClr>
              <a:buSzPts val="1300"/>
              <a:buFont typeface="Open Sans"/>
              <a:buChar char="●"/>
            </a:pPr>
            <a:r>
              <a:rPr lang="en">
                <a:solidFill>
                  <a:srgbClr val="3F3F3F"/>
                </a:solidFill>
                <a:latin typeface="Open Sans"/>
                <a:ea typeface="Open Sans"/>
                <a:cs typeface="Open Sans"/>
                <a:sym typeface="Open Sans"/>
              </a:rPr>
              <a:t>Regístrese usando el código QR o </a:t>
            </a:r>
            <a:r>
              <a:rPr lang="en" u="sng">
                <a:solidFill>
                  <a:schemeClr val="hlink"/>
                </a:solidFill>
                <a:latin typeface="Open Sans"/>
                <a:ea typeface="Open Sans"/>
                <a:cs typeface="Open Sans"/>
                <a:sym typeface="Open Sans"/>
                <a:hlinkClick r:id="rId5"/>
              </a:rPr>
              <a:t>https://tinyurl.com/aisd2022bond</a:t>
            </a:r>
            <a:r>
              <a:rPr lang="en">
                <a:solidFill>
                  <a:srgbClr val="3F3F3F"/>
                </a:solidFill>
                <a:latin typeface="Open Sans"/>
                <a:ea typeface="Open Sans"/>
                <a:cs typeface="Open Sans"/>
                <a:sym typeface="Open Sans"/>
              </a:rPr>
              <a:t> </a:t>
            </a:r>
            <a:endParaRPr>
              <a:solidFill>
                <a:srgbClr val="3F3F3F"/>
              </a:solidFill>
              <a:latin typeface="Open Sans"/>
              <a:ea typeface="Open Sans"/>
              <a:cs typeface="Open Sans"/>
              <a:sym typeface="Open Sans"/>
            </a:endParaRPr>
          </a:p>
          <a:p>
            <a:pPr indent="-311150" lvl="0" marL="457200" rtl="0" algn="l">
              <a:lnSpc>
                <a:spcPct val="115000"/>
              </a:lnSpc>
              <a:spcBef>
                <a:spcPts val="1000"/>
              </a:spcBef>
              <a:spcAft>
                <a:spcPts val="1000"/>
              </a:spcAft>
              <a:buClr>
                <a:srgbClr val="3F3F3F"/>
              </a:buClr>
              <a:buSzPts val="1300"/>
              <a:buFont typeface="Open Sans"/>
              <a:buChar char="●"/>
            </a:pPr>
            <a:r>
              <a:rPr lang="en">
                <a:solidFill>
                  <a:srgbClr val="3F3F3F"/>
                </a:solidFill>
                <a:latin typeface="Open Sans"/>
                <a:ea typeface="Open Sans"/>
                <a:cs typeface="Open Sans"/>
                <a:sym typeface="Open Sans"/>
              </a:rPr>
              <a:t>El comité sigue </a:t>
            </a:r>
            <a:r>
              <a:rPr lang="en">
                <a:solidFill>
                  <a:srgbClr val="3F3F3F"/>
                </a:solidFill>
                <a:uFill>
                  <a:noFill/>
                </a:uFill>
                <a:latin typeface="Open Sans"/>
                <a:ea typeface="Open Sans"/>
                <a:cs typeface="Open Sans"/>
                <a:sym typeface="Open Sans"/>
                <a:hlinkClick r:id="rId6">
                  <a:extLst>
                    <a:ext uri="{A12FA001-AC4F-418D-AE19-62706E023703}">
                      <ahyp:hlinkClr val="tx"/>
                    </a:ext>
                  </a:extLst>
                </a:hlinkClick>
              </a:rPr>
              <a:t>los requisitos de visitantes y comunicaciones</a:t>
            </a:r>
            <a:r>
              <a:rPr lang="en">
                <a:solidFill>
                  <a:srgbClr val="3F3F3F"/>
                </a:solidFill>
                <a:latin typeface="Open Sans"/>
                <a:ea typeface="Open Sans"/>
                <a:cs typeface="Open Sans"/>
                <a:sym typeface="Open Sans"/>
              </a:rPr>
              <a:t> del distrito</a:t>
            </a:r>
            <a:endParaRPr sz="1700">
              <a:solidFill>
                <a:srgbClr val="3F3F3F"/>
              </a:solidFill>
              <a:latin typeface="Open Sans"/>
              <a:ea typeface="Open Sans"/>
              <a:cs typeface="Open Sans"/>
              <a:sym typeface="Open Sans"/>
            </a:endParaRPr>
          </a:p>
        </p:txBody>
      </p:sp>
      <p:pic>
        <p:nvPicPr>
          <p:cNvPr id="80" name="Google Shape;80;p15"/>
          <p:cNvPicPr preferRelativeResize="0"/>
          <p:nvPr/>
        </p:nvPicPr>
        <p:blipFill>
          <a:blip r:embed="rId7">
            <a:alphaModFix/>
          </a:blip>
          <a:stretch>
            <a:fillRect/>
          </a:stretch>
        </p:blipFill>
        <p:spPr>
          <a:xfrm>
            <a:off x="6065675" y="1124400"/>
            <a:ext cx="1280100" cy="1280100"/>
          </a:xfrm>
          <a:prstGeom prst="rect">
            <a:avLst/>
          </a:prstGeom>
          <a:noFill/>
          <a:ln>
            <a:noFill/>
          </a:ln>
        </p:spPr>
      </p:pic>
      <p:sp>
        <p:nvSpPr>
          <p:cNvPr id="81" name="Google Shape;81;p15"/>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5" name="Shape 85"/>
        <p:cNvGrpSpPr/>
        <p:nvPr/>
      </p:nvGrpSpPr>
      <p:grpSpPr>
        <a:xfrm>
          <a:off x="0" y="0"/>
          <a:ext cx="0" cy="0"/>
          <a:chOff x="0" y="0"/>
          <a:chExt cx="0" cy="0"/>
        </a:xfrm>
      </p:grpSpPr>
      <p:sp>
        <p:nvSpPr>
          <p:cNvPr id="86" name="Google Shape;86;p16"/>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16"/>
          <p:cNvSpPr txBox="1"/>
          <p:nvPr>
            <p:ph type="ctrTitle"/>
          </p:nvPr>
        </p:nvSpPr>
        <p:spPr>
          <a:xfrm>
            <a:off x="311708" y="181068"/>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Bond Steering Committee</a:t>
            </a:r>
            <a:endParaRPr b="1">
              <a:solidFill>
                <a:schemeClr val="lt1"/>
              </a:solidFill>
              <a:latin typeface="Roboto Slab"/>
              <a:ea typeface="Roboto Slab"/>
              <a:cs typeface="Roboto Slab"/>
              <a:sym typeface="Roboto Slab"/>
            </a:endParaRPr>
          </a:p>
        </p:txBody>
      </p:sp>
      <p:sp>
        <p:nvSpPr>
          <p:cNvPr id="88" name="Google Shape;88;p16"/>
          <p:cNvSpPr txBox="1"/>
          <p:nvPr>
            <p:ph idx="1" type="subTitle"/>
          </p:nvPr>
        </p:nvSpPr>
        <p:spPr>
          <a:xfrm>
            <a:off x="311700" y="2270618"/>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chemeClr val="lt1"/>
                </a:solidFill>
                <a:latin typeface="Proxima Nova Semibold"/>
                <a:ea typeface="Proxima Nova Semibold"/>
                <a:cs typeface="Proxima Nova Semibold"/>
                <a:sym typeface="Proxima Nova Semibold"/>
              </a:rPr>
              <a:t>Saturday</a:t>
            </a:r>
            <a:r>
              <a:rPr lang="en">
                <a:solidFill>
                  <a:schemeClr val="lt1"/>
                </a:solidFill>
                <a:latin typeface="Proxima Nova Semibold"/>
                <a:ea typeface="Proxima Nova Semibold"/>
                <a:cs typeface="Proxima Nova Semibold"/>
                <a:sym typeface="Proxima Nova Semibold"/>
              </a:rPr>
              <a:t>, July 23, 2022</a:t>
            </a:r>
            <a:endParaRPr>
              <a:solidFill>
                <a:schemeClr val="lt1"/>
              </a:solidFill>
              <a:latin typeface="Proxima Nova Semibold"/>
              <a:ea typeface="Proxima Nova Semibold"/>
              <a:cs typeface="Proxima Nova Semibold"/>
              <a:sym typeface="Proxima Nova Semibold"/>
            </a:endParaRPr>
          </a:p>
        </p:txBody>
      </p:sp>
      <p:pic>
        <p:nvPicPr>
          <p:cNvPr id="89" name="Google Shape;89;p16"/>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0" name="Google Shape;90;p16"/>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4" name="Shape 94"/>
        <p:cNvGrpSpPr/>
        <p:nvPr/>
      </p:nvGrpSpPr>
      <p:grpSpPr>
        <a:xfrm>
          <a:off x="0" y="0"/>
          <a:ext cx="0" cy="0"/>
          <a:chOff x="0" y="0"/>
          <a:chExt cx="0" cy="0"/>
        </a:xfrm>
      </p:grpSpPr>
      <p:sp>
        <p:nvSpPr>
          <p:cNvPr id="95" name="Google Shape;95;p17"/>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p17"/>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Call to Order</a:t>
            </a:r>
            <a:endParaRPr b="1">
              <a:solidFill>
                <a:schemeClr val="lt1"/>
              </a:solidFill>
              <a:latin typeface="Roboto Slab"/>
              <a:ea typeface="Roboto Slab"/>
              <a:cs typeface="Roboto Slab"/>
              <a:sym typeface="Roboto Slab"/>
            </a:endParaRPr>
          </a:p>
        </p:txBody>
      </p:sp>
      <p:pic>
        <p:nvPicPr>
          <p:cNvPr id="97" name="Google Shape;97;p17"/>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98" name="Google Shape;98;p17"/>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2" name="Shape 102"/>
        <p:cNvGrpSpPr/>
        <p:nvPr/>
      </p:nvGrpSpPr>
      <p:grpSpPr>
        <a:xfrm>
          <a:off x="0" y="0"/>
          <a:ext cx="0" cy="0"/>
          <a:chOff x="0" y="0"/>
          <a:chExt cx="0" cy="0"/>
        </a:xfrm>
      </p:grpSpPr>
      <p:sp>
        <p:nvSpPr>
          <p:cNvPr id="103" name="Google Shape;103;p18"/>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4" name="Google Shape;104;p18"/>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Public Comment</a:t>
            </a:r>
            <a:endParaRPr b="1">
              <a:solidFill>
                <a:schemeClr val="lt1"/>
              </a:solidFill>
              <a:latin typeface="Roboto Slab"/>
              <a:ea typeface="Roboto Slab"/>
              <a:cs typeface="Roboto Slab"/>
              <a:sym typeface="Roboto Slab"/>
            </a:endParaRPr>
          </a:p>
        </p:txBody>
      </p:sp>
      <p:pic>
        <p:nvPicPr>
          <p:cNvPr id="105" name="Google Shape;105;p18"/>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06" name="Google Shape;106;p18"/>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10" name="Shape 110"/>
        <p:cNvGrpSpPr/>
        <p:nvPr/>
      </p:nvGrpSpPr>
      <p:grpSpPr>
        <a:xfrm>
          <a:off x="0" y="0"/>
          <a:ext cx="0" cy="0"/>
          <a:chOff x="0" y="0"/>
          <a:chExt cx="0" cy="0"/>
        </a:xfrm>
      </p:grpSpPr>
      <p:sp>
        <p:nvSpPr>
          <p:cNvPr id="111" name="Google Shape;111;p19"/>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19"/>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Agenda</a:t>
            </a:r>
            <a:endParaRPr b="1">
              <a:solidFill>
                <a:schemeClr val="lt1"/>
              </a:solidFill>
              <a:latin typeface="Roboto Slab"/>
              <a:ea typeface="Roboto Slab"/>
              <a:cs typeface="Roboto Slab"/>
              <a:sym typeface="Roboto Slab"/>
            </a:endParaRPr>
          </a:p>
        </p:txBody>
      </p:sp>
      <p:pic>
        <p:nvPicPr>
          <p:cNvPr id="113" name="Google Shape;113;p19"/>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14" name="Google Shape;114;p19"/>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rPr>
              <a:t>‹#›</a:t>
            </a:fld>
            <a:endParaRPr b="1" sz="1200">
              <a:solidFill>
                <a:srgbClr val="980000"/>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0"/>
          <p:cNvSpPr/>
          <p:nvPr/>
        </p:nvSpPr>
        <p:spPr>
          <a:xfrm>
            <a:off x="-12000" y="0"/>
            <a:ext cx="9156000" cy="1680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0" name="Google Shape;120;p20"/>
          <p:cNvPicPr preferRelativeResize="0"/>
          <p:nvPr/>
        </p:nvPicPr>
        <p:blipFill>
          <a:blip r:embed="rId3">
            <a:alphaModFix/>
          </a:blip>
          <a:stretch>
            <a:fillRect/>
          </a:stretch>
        </p:blipFill>
        <p:spPr>
          <a:xfrm>
            <a:off x="8449375" y="4539075"/>
            <a:ext cx="572700" cy="572700"/>
          </a:xfrm>
          <a:prstGeom prst="rect">
            <a:avLst/>
          </a:prstGeom>
          <a:noFill/>
          <a:ln>
            <a:noFill/>
          </a:ln>
        </p:spPr>
      </p:pic>
      <p:sp>
        <p:nvSpPr>
          <p:cNvPr id="121" name="Google Shape;121;p20"/>
          <p:cNvSpPr txBox="1"/>
          <p:nvPr>
            <p:ph idx="12" type="sldNum"/>
          </p:nvPr>
        </p:nvSpPr>
        <p:spPr>
          <a:xfrm>
            <a:off x="358483" y="45688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lang="en"/>
              <a:t>‹#›</a:t>
            </a:fld>
            <a:endParaRPr/>
          </a:p>
        </p:txBody>
      </p:sp>
      <p:graphicFrame>
        <p:nvGraphicFramePr>
          <p:cNvPr id="122" name="Google Shape;122;p20"/>
          <p:cNvGraphicFramePr/>
          <p:nvPr/>
        </p:nvGraphicFramePr>
        <p:xfrm>
          <a:off x="874575" y="260525"/>
          <a:ext cx="3000000" cy="3000000"/>
        </p:xfrm>
        <a:graphic>
          <a:graphicData uri="http://schemas.openxmlformats.org/drawingml/2006/table">
            <a:tbl>
              <a:tblPr>
                <a:noFill/>
                <a:tableStyleId>{3AA9B364-5A27-4B13-90D0-58A633D971AB}</a:tableStyleId>
              </a:tblPr>
              <a:tblGrid>
                <a:gridCol w="478675"/>
                <a:gridCol w="4911225"/>
                <a:gridCol w="957350"/>
                <a:gridCol w="1139275"/>
              </a:tblGrid>
              <a:tr h="568100">
                <a:tc>
                  <a:txBody>
                    <a:bodyPr/>
                    <a:lstStyle/>
                    <a:p>
                      <a:pPr indent="0" lvl="0" marL="0" rtl="0" algn="l">
                        <a:lnSpc>
                          <a:spcPct val="100000"/>
                        </a:lnSpc>
                        <a:spcBef>
                          <a:spcPts val="0"/>
                        </a:spcBef>
                        <a:spcAft>
                          <a:spcPts val="1200"/>
                        </a:spcAft>
                        <a:buNone/>
                      </a:pPr>
                      <a:r>
                        <a:rPr lang="en" sz="1250"/>
                        <a:t> </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b="1" lang="en" sz="1250"/>
                        <a:t>AGENDA ITEM</a:t>
                      </a:r>
                      <a:endParaRPr b="1"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38100" rtl="0" algn="ctr">
                        <a:lnSpc>
                          <a:spcPct val="100000"/>
                        </a:lnSpc>
                        <a:spcBef>
                          <a:spcPts val="0"/>
                        </a:spcBef>
                        <a:spcAft>
                          <a:spcPts val="1200"/>
                        </a:spcAft>
                        <a:buNone/>
                      </a:pPr>
                      <a:r>
                        <a:rPr b="1" lang="en" sz="1250"/>
                        <a:t>START *</a:t>
                      </a:r>
                      <a:endParaRPr b="1"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101600" rtl="0" algn="ctr">
                        <a:lnSpc>
                          <a:spcPct val="100000"/>
                        </a:lnSpc>
                        <a:spcBef>
                          <a:spcPts val="0"/>
                        </a:spcBef>
                        <a:spcAft>
                          <a:spcPts val="1200"/>
                        </a:spcAft>
                        <a:buNone/>
                      </a:pPr>
                      <a:r>
                        <a:rPr b="1" lang="en" sz="1250"/>
                        <a:t>DURATION</a:t>
                      </a:r>
                      <a:endParaRPr b="1"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68100">
                <a:tc>
                  <a:txBody>
                    <a:bodyPr/>
                    <a:lstStyle/>
                    <a:p>
                      <a:pPr indent="0" lvl="0" marL="0" marR="25400" rtl="0" algn="r">
                        <a:lnSpc>
                          <a:spcPct val="100000"/>
                        </a:lnSpc>
                        <a:spcBef>
                          <a:spcPts val="0"/>
                        </a:spcBef>
                        <a:spcAft>
                          <a:spcPts val="1200"/>
                        </a:spcAft>
                        <a:buNone/>
                      </a:pPr>
                      <a:r>
                        <a:rPr lang="en" sz="1250"/>
                        <a:t>1.</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Call to Order</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9:00 a.m.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1200"/>
                        </a:spcAft>
                        <a:buNone/>
                      </a:pPr>
                      <a:r>
                        <a:rPr lang="en" sz="1250"/>
                        <a:t> </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68100">
                <a:tc>
                  <a:txBody>
                    <a:bodyPr/>
                    <a:lstStyle/>
                    <a:p>
                      <a:pPr indent="0" lvl="0" marL="0" marR="25400" rtl="0" algn="r">
                        <a:lnSpc>
                          <a:spcPct val="100000"/>
                        </a:lnSpc>
                        <a:spcBef>
                          <a:spcPts val="0"/>
                        </a:spcBef>
                        <a:spcAft>
                          <a:spcPts val="1200"/>
                        </a:spcAft>
                        <a:buNone/>
                      </a:pPr>
                      <a:r>
                        <a:rPr lang="en" sz="1250"/>
                        <a:t>2.</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Public Comment</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9:00 a.m.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1200"/>
                        </a:spcAft>
                        <a:buNone/>
                      </a:pPr>
                      <a:r>
                        <a:rPr lang="en" sz="1250">
                          <a:highlight>
                            <a:srgbClr val="FFFFFF"/>
                          </a:highlight>
                        </a:rPr>
                        <a:t>15 mins</a:t>
                      </a:r>
                      <a:endParaRPr sz="1250">
                        <a:highlight>
                          <a:srgbClr val="FFFFFF"/>
                        </a:highlight>
                      </a:endParaRPr>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749425">
                <a:tc>
                  <a:txBody>
                    <a:bodyPr/>
                    <a:lstStyle/>
                    <a:p>
                      <a:pPr indent="0" lvl="0" marL="0" marR="25400" rtl="0" algn="r">
                        <a:lnSpc>
                          <a:spcPct val="100000"/>
                        </a:lnSpc>
                        <a:spcBef>
                          <a:spcPts val="0"/>
                        </a:spcBef>
                        <a:spcAft>
                          <a:spcPts val="1200"/>
                        </a:spcAft>
                        <a:buNone/>
                      </a:pPr>
                      <a:r>
                        <a:rPr lang="en" sz="1250"/>
                        <a:t>3.</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Approval of Meeting Minutes from Previous Meetings, if any.</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9:15 a.m.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1200"/>
                        </a:spcAft>
                        <a:buNone/>
                      </a:pPr>
                      <a:r>
                        <a:rPr lang="en" sz="1250">
                          <a:highlight>
                            <a:srgbClr val="FFFFFF"/>
                          </a:highlight>
                        </a:rPr>
                        <a:t>5 mins</a:t>
                      </a:r>
                      <a:endParaRPr sz="1250">
                        <a:highlight>
                          <a:srgbClr val="FFFFFF"/>
                        </a:highlight>
                      </a:endParaRPr>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930725">
                <a:tc>
                  <a:txBody>
                    <a:bodyPr/>
                    <a:lstStyle/>
                    <a:p>
                      <a:pPr indent="0" lvl="0" marL="0" marR="25400" rtl="0" algn="r">
                        <a:lnSpc>
                          <a:spcPct val="100000"/>
                        </a:lnSpc>
                        <a:spcBef>
                          <a:spcPts val="0"/>
                        </a:spcBef>
                        <a:spcAft>
                          <a:spcPts val="1200"/>
                        </a:spcAft>
                        <a:buNone/>
                      </a:pPr>
                      <a:r>
                        <a:rPr lang="en" sz="1250"/>
                        <a:t>4.</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Presentation, Discussion and Possible Action on Draft November 2022 Bond Projects: Considering Community and Board of Trustee Feedback, and Technical and Costing Information. 	</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9:20 a.m.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50800" rtl="0" algn="ctr">
                        <a:lnSpc>
                          <a:spcPct val="100000"/>
                        </a:lnSpc>
                        <a:spcBef>
                          <a:spcPts val="0"/>
                        </a:spcBef>
                        <a:spcAft>
                          <a:spcPts val="1200"/>
                        </a:spcAft>
                        <a:buNone/>
                      </a:pPr>
                      <a:r>
                        <a:rPr lang="en" sz="1250">
                          <a:highlight>
                            <a:srgbClr val="FFFFFF"/>
                          </a:highlight>
                        </a:rPr>
                        <a:t>3 hour, 35mins</a:t>
                      </a:r>
                      <a:endParaRPr sz="1250">
                        <a:highlight>
                          <a:srgbClr val="FFFFFF"/>
                        </a:highlight>
                      </a:endParaRPr>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749425">
                <a:tc>
                  <a:txBody>
                    <a:bodyPr/>
                    <a:lstStyle/>
                    <a:p>
                      <a:pPr indent="0" lvl="0" marL="0" marR="25400" rtl="0" algn="r">
                        <a:lnSpc>
                          <a:spcPct val="100000"/>
                        </a:lnSpc>
                        <a:spcBef>
                          <a:spcPts val="0"/>
                        </a:spcBef>
                        <a:spcAft>
                          <a:spcPts val="1200"/>
                        </a:spcAft>
                        <a:buNone/>
                      </a:pPr>
                      <a:r>
                        <a:rPr lang="en" sz="1250"/>
                        <a:t>5.</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Next Steps</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12:55 p.m.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5 mins</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r h="568100">
                <a:tc>
                  <a:txBody>
                    <a:bodyPr/>
                    <a:lstStyle/>
                    <a:p>
                      <a:pPr indent="0" lvl="0" marL="0" marR="25400" rtl="0" algn="r">
                        <a:lnSpc>
                          <a:spcPct val="100000"/>
                        </a:lnSpc>
                        <a:spcBef>
                          <a:spcPts val="0"/>
                        </a:spcBef>
                        <a:spcAft>
                          <a:spcPts val="1200"/>
                        </a:spcAft>
                        <a:buNone/>
                      </a:pPr>
                      <a:r>
                        <a:rPr lang="en" sz="1250"/>
                        <a:t>6.</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63500" rtl="0" algn="l">
                        <a:lnSpc>
                          <a:spcPct val="100000"/>
                        </a:lnSpc>
                        <a:spcBef>
                          <a:spcPts val="0"/>
                        </a:spcBef>
                        <a:spcAft>
                          <a:spcPts val="1200"/>
                        </a:spcAft>
                        <a:buNone/>
                      </a:pPr>
                      <a:r>
                        <a:rPr lang="en" sz="1250"/>
                        <a:t>Adjourn*</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1:00 p.m.</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c>
                  <a:txBody>
                    <a:bodyPr/>
                    <a:lstStyle/>
                    <a:p>
                      <a:pPr indent="0" lvl="0" marL="0" rtl="0" algn="ctr">
                        <a:lnSpc>
                          <a:spcPct val="100000"/>
                        </a:lnSpc>
                        <a:spcBef>
                          <a:spcPts val="0"/>
                        </a:spcBef>
                        <a:spcAft>
                          <a:spcPts val="1200"/>
                        </a:spcAft>
                        <a:buNone/>
                      </a:pPr>
                      <a:r>
                        <a:rPr lang="en" sz="1250"/>
                        <a:t> </a:t>
                      </a:r>
                      <a:endParaRPr sz="1250"/>
                    </a:p>
                  </a:txBody>
                  <a:tcPr marT="91425" marB="91425" marR="68575" marL="68575">
                    <a:lnL cap="flat" cmpd="sng" w="12650">
                      <a:solidFill>
                        <a:srgbClr val="000000"/>
                      </a:solidFill>
                      <a:prstDash val="solid"/>
                      <a:round/>
                      <a:headEnd len="sm" w="sm" type="none"/>
                      <a:tailEnd len="sm" w="sm" type="none"/>
                    </a:lnL>
                    <a:lnR cap="flat" cmpd="sng" w="12650">
                      <a:solidFill>
                        <a:srgbClr val="000000"/>
                      </a:solidFill>
                      <a:prstDash val="solid"/>
                      <a:round/>
                      <a:headEnd len="sm" w="sm" type="none"/>
                      <a:tailEnd len="sm" w="sm" type="none"/>
                    </a:lnR>
                    <a:lnT cap="flat" cmpd="sng" w="12650">
                      <a:solidFill>
                        <a:srgbClr val="000000"/>
                      </a:solidFill>
                      <a:prstDash val="solid"/>
                      <a:round/>
                      <a:headEnd len="sm" w="sm" type="none"/>
                      <a:tailEnd len="sm" w="sm" type="none"/>
                    </a:lnT>
                    <a:lnB cap="flat" cmpd="sng" w="12650">
                      <a:solidFill>
                        <a:srgbClr val="000000"/>
                      </a:solidFill>
                      <a:prstDash val="solid"/>
                      <a:round/>
                      <a:headEnd len="sm" w="sm" type="none"/>
                      <a:tailEnd len="sm" w="sm" type="none"/>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26" name="Shape 126"/>
        <p:cNvGrpSpPr/>
        <p:nvPr/>
      </p:nvGrpSpPr>
      <p:grpSpPr>
        <a:xfrm>
          <a:off x="0" y="0"/>
          <a:ext cx="0" cy="0"/>
          <a:chOff x="0" y="0"/>
          <a:chExt cx="0" cy="0"/>
        </a:xfrm>
      </p:grpSpPr>
      <p:sp>
        <p:nvSpPr>
          <p:cNvPr id="127" name="Google Shape;127;p21"/>
          <p:cNvSpPr/>
          <p:nvPr/>
        </p:nvSpPr>
        <p:spPr>
          <a:xfrm>
            <a:off x="0" y="12000"/>
            <a:ext cx="9144000" cy="4124400"/>
          </a:xfrm>
          <a:prstGeom prst="rect">
            <a:avLst/>
          </a:prstGeom>
          <a:solidFill>
            <a:srgbClr val="A9313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21"/>
          <p:cNvSpPr txBox="1"/>
          <p:nvPr>
            <p:ph type="ctrTitle"/>
          </p:nvPr>
        </p:nvSpPr>
        <p:spPr>
          <a:xfrm>
            <a:off x="311700" y="181081"/>
            <a:ext cx="8520600" cy="37443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solidFill>
                  <a:schemeClr val="lt1"/>
                </a:solidFill>
                <a:latin typeface="Roboto Slab"/>
                <a:ea typeface="Roboto Slab"/>
                <a:cs typeface="Roboto Slab"/>
                <a:sym typeface="Roboto Slab"/>
              </a:rPr>
              <a:t>Approval of Minutes</a:t>
            </a:r>
            <a:endParaRPr b="1">
              <a:solidFill>
                <a:schemeClr val="lt1"/>
              </a:solidFill>
              <a:latin typeface="Roboto Slab"/>
              <a:ea typeface="Roboto Slab"/>
              <a:cs typeface="Roboto Slab"/>
              <a:sym typeface="Roboto Slab"/>
            </a:endParaRPr>
          </a:p>
        </p:txBody>
      </p:sp>
      <p:pic>
        <p:nvPicPr>
          <p:cNvPr id="129" name="Google Shape;129;p21"/>
          <p:cNvPicPr preferRelativeResize="0"/>
          <p:nvPr/>
        </p:nvPicPr>
        <p:blipFill>
          <a:blip r:embed="rId3">
            <a:alphaModFix/>
          </a:blip>
          <a:stretch>
            <a:fillRect/>
          </a:stretch>
        </p:blipFill>
        <p:spPr>
          <a:xfrm>
            <a:off x="3451630" y="4223773"/>
            <a:ext cx="2240733" cy="838200"/>
          </a:xfrm>
          <a:prstGeom prst="rect">
            <a:avLst/>
          </a:prstGeom>
          <a:noFill/>
          <a:ln>
            <a:noFill/>
          </a:ln>
        </p:spPr>
      </p:pic>
      <p:sp>
        <p:nvSpPr>
          <p:cNvPr id="130" name="Google Shape;130;p21"/>
          <p:cNvSpPr txBox="1"/>
          <p:nvPr>
            <p:ph idx="12" type="sldNum"/>
          </p:nvPr>
        </p:nvSpPr>
        <p:spPr>
          <a:xfrm>
            <a:off x="129233" y="464326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1" lang="en" sz="1200">
                <a:solidFill>
                  <a:srgbClr val="980000"/>
                </a:solidFill>
                <a:highlight>
                  <a:srgbClr val="FFFFFF"/>
                </a:highlight>
              </a:rPr>
              <a:t>‹#›</a:t>
            </a:fld>
            <a:endParaRPr b="1" sz="1200">
              <a:solidFill>
                <a:srgbClr val="980000"/>
              </a:solidFill>
              <a:highlight>
                <a:srgbClr val="FFFFFF"/>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